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4" r:id="rId7"/>
    <p:sldId id="265" r:id="rId8"/>
    <p:sldId id="262" r:id="rId9"/>
    <p:sldId id="263" r:id="rId10"/>
    <p:sldId id="266" r:id="rId11"/>
    <p:sldId id="267" r:id="rId12"/>
    <p:sldId id="268" r:id="rId13"/>
    <p:sldId id="269" r:id="rId14"/>
    <p:sldId id="270" r:id="rId15"/>
    <p:sldId id="271" r:id="rId16"/>
    <p:sldId id="286" r:id="rId17"/>
    <p:sldId id="272" r:id="rId18"/>
    <p:sldId id="290" r:id="rId19"/>
    <p:sldId id="289" r:id="rId20"/>
    <p:sldId id="285" r:id="rId21"/>
    <p:sldId id="287" r:id="rId22"/>
    <p:sldId id="273" r:id="rId23"/>
    <p:sldId id="275" r:id="rId24"/>
    <p:sldId id="274" r:id="rId25"/>
    <p:sldId id="276" r:id="rId26"/>
    <p:sldId id="277" r:id="rId27"/>
    <p:sldId id="278" r:id="rId28"/>
    <p:sldId id="292" r:id="rId29"/>
    <p:sldId id="279" r:id="rId30"/>
    <p:sldId id="280" r:id="rId31"/>
    <p:sldId id="282" r:id="rId32"/>
    <p:sldId id="283" r:id="rId33"/>
    <p:sldId id="284"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hqPt/uV4Lmp9OLQ3BfV/fKJvuV5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a8b485b1ff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a8b485b1ff_0_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2" name="Google Shape;182;ga8b485b1ff_0_2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a8b485b1ff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ga8b485b1ff_0_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88" name="Google Shape;188;ga8b485b1ff_0_1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8b485b1ff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a8b485b1ff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6" name="Google Shape;196;ga8b485b1ff_0_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8b485b1ff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a8b485b1ff_0_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02" name="Google Shape;202;ga8b485b1ff_0_1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8b485b1ff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a8b485b1ff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14" name="Google Shape;214;ga8b485b1ff_0_1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8b485b1ff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ga8b485b1ff_0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28" name="Google Shape;228;ga8b485b1ff_0_1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8b485b1ff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a8b485b1ff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96" name="Google Shape;196;ga8b485b1ff_0_1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16</a:t>
            </a:fld>
            <a:endParaRPr/>
          </a:p>
        </p:txBody>
      </p:sp>
    </p:spTree>
    <p:extLst>
      <p:ext uri="{BB962C8B-B14F-4D97-AF65-F5344CB8AC3E}">
        <p14:creationId xmlns:p14="http://schemas.microsoft.com/office/powerpoint/2010/main" val="3534139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8b485b1ff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a8b485b1ff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0" name="Google Shape;240;ga8b485b1ff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8b485b1ff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a8b485b1ff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0" name="Google Shape;240;ga8b485b1ff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18</a:t>
            </a:fld>
            <a:endParaRPr/>
          </a:p>
        </p:txBody>
      </p:sp>
    </p:spTree>
    <p:extLst>
      <p:ext uri="{BB962C8B-B14F-4D97-AF65-F5344CB8AC3E}">
        <p14:creationId xmlns:p14="http://schemas.microsoft.com/office/powerpoint/2010/main" val="2368119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8b485b1ff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a8b485b1ff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0" name="Google Shape;240;ga8b485b1ff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19</a:t>
            </a:fld>
            <a:endParaRPr/>
          </a:p>
        </p:txBody>
      </p:sp>
    </p:spTree>
    <p:extLst>
      <p:ext uri="{BB962C8B-B14F-4D97-AF65-F5344CB8AC3E}">
        <p14:creationId xmlns:p14="http://schemas.microsoft.com/office/powerpoint/2010/main" val="305681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a8b485b1ff_0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ga8b485b1ff_0_2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3" name="Google Shape;93;ga8b485b1ff_0_2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8b485b1ff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a8b485b1ff_0_2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09" name="Google Shape;309;ga8b485b1ff_0_2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20</a:t>
            </a:fld>
            <a:endParaRPr/>
          </a:p>
        </p:txBody>
      </p:sp>
    </p:spTree>
    <p:extLst>
      <p:ext uri="{BB962C8B-B14F-4D97-AF65-F5344CB8AC3E}">
        <p14:creationId xmlns:p14="http://schemas.microsoft.com/office/powerpoint/2010/main" val="707289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8b485b1ff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a8b485b1ff_0_2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09" name="Google Shape;309;ga8b485b1ff_0_2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21</a:t>
            </a:fld>
            <a:endParaRPr/>
          </a:p>
        </p:txBody>
      </p:sp>
    </p:spTree>
    <p:extLst>
      <p:ext uri="{BB962C8B-B14F-4D97-AF65-F5344CB8AC3E}">
        <p14:creationId xmlns:p14="http://schemas.microsoft.com/office/powerpoint/2010/main" val="423249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8b485b1ff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a8b485b1ff_0_1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49" name="Google Shape;249;ga8b485b1ff_0_1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8b485b1ff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a8b485b1ff_0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64" name="Google Shape;264;ga8b485b1ff_0_2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a8b485b1ff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a8b485b1ff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56" name="Google Shape;256;ga8b485b1ff_0_2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8b485b1ff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a8b485b1ff_0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72" name="Google Shape;272;ga8b485b1ff_0_2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d1a4756b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ad1a4756b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80" name="Google Shape;280;gad1a4756b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8b485b1ff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a8b485b1ff_0_2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86" name="Google Shape;286;ga8b485b1ff_0_2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8b485b1ff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a8b485b1ff_0_2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86" name="Google Shape;286;ga8b485b1ff_0_2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28</a:t>
            </a:fld>
            <a:endParaRPr/>
          </a:p>
        </p:txBody>
      </p:sp>
    </p:spTree>
    <p:extLst>
      <p:ext uri="{BB962C8B-B14F-4D97-AF65-F5344CB8AC3E}">
        <p14:creationId xmlns:p14="http://schemas.microsoft.com/office/powerpoint/2010/main" val="487145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a8b485b1ff_0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a8b485b1ff_0_2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97" name="Google Shape;297;ga8b485b1ff_0_2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1eac15f37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ga1eac15f37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99" name="Google Shape;99;ga1eac15f37_0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8b485b1ff_0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a8b485b1ff_0_2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09" name="Google Shape;309;ga8b485b1ff_0_2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8b485b1ff_0_3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a8b485b1ff_0_3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7" name="Google Shape;327;ga8b485b1ff_0_3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a231b88e58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a231b88e58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37" name="Google Shape;337;ga231b88e58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2c25b0cc8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a2c25b0cc8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45" name="Google Shape;345;ga2c25b0cc8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8b485b1ff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ga8b485b1ff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7" name="Google Shape;107;ga8b485b1ff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8b485b1ff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a8b485b1ff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5" name="Google Shape;115;ga8b485b1ff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8b485b1f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a8b485b1f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64" name="Google Shape;164;ga8b485b1f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a8b485b1ff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a8b485b1ff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72" name="Google Shape;172;ga8b485b1ff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8b485b1ff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a8b485b1ff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42" name="Google Shape;142;ga8b485b1ff_0_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8b485b1ff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a8b485b1ff_0_2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1" name="Google Shape;151;ga8b485b1ff_0_2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 name="Google Shape;18;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 name="Google Shape;1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37" name="Google Shape;3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3" name="Google Shape;43;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5" name="Google Shape;45;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61" name="Google Shape;61;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2" name="Google Shape;6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9pPr>
          </a:lstStyle>
          <a:p>
            <a:endParaRPr/>
          </a:p>
        </p:txBody>
      </p:sp>
      <p:sp>
        <p:nvSpPr>
          <p:cNvPr id="68" name="Google Shape;68;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9" name="Google Shape;6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5" name="Google Shape;7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title"/>
          </p:nvPr>
        </p:nvSpPr>
        <p:spPr>
          <a:xfrm>
            <a:off x="2276518" y="2330166"/>
            <a:ext cx="7638964" cy="219766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GB">
                <a:solidFill>
                  <a:srgbClr val="FF0000"/>
                </a:solidFill>
              </a:rPr>
              <a:t>Machine Learning – Time Series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a8b485b1ff_0_200"/>
          <p:cNvSpPr txBox="1">
            <a:spLocks noGrp="1"/>
          </p:cNvSpPr>
          <p:nvPr>
            <p:ph type="title"/>
          </p:nvPr>
        </p:nvSpPr>
        <p:spPr>
          <a:xfrm>
            <a:off x="789500" y="1875050"/>
            <a:ext cx="10515600" cy="254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n-GB">
                <a:solidFill>
                  <a:srgbClr val="FF0000"/>
                </a:solidFill>
              </a:rPr>
              <a:t>Smoothing</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a8b485b1ff_0_1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a:solidFill>
                  <a:srgbClr val="FF0000"/>
                </a:solidFill>
              </a:rPr>
              <a:t>Smoothing(</a:t>
            </a:r>
            <a:r>
              <a:rPr lang="en-GB" dirty="0" err="1">
                <a:solidFill>
                  <a:srgbClr val="FF0000"/>
                </a:solidFill>
              </a:rPr>
              <a:t>Alisado</a:t>
            </a:r>
            <a:r>
              <a:rPr lang="en-GB" dirty="0">
                <a:solidFill>
                  <a:srgbClr val="FF0000"/>
                </a:solidFill>
              </a:rPr>
              <a:t> o </a:t>
            </a:r>
            <a:r>
              <a:rPr lang="en-GB" dirty="0" err="1">
                <a:solidFill>
                  <a:srgbClr val="FF0000"/>
                </a:solidFill>
              </a:rPr>
              <a:t>suavizamiento</a:t>
            </a:r>
            <a:r>
              <a:rPr lang="en-GB" dirty="0">
                <a:solidFill>
                  <a:srgbClr val="FF0000"/>
                </a:solidFill>
              </a:rPr>
              <a:t>)</a:t>
            </a:r>
            <a:endParaRPr dirty="0"/>
          </a:p>
        </p:txBody>
      </p:sp>
      <p:sp>
        <p:nvSpPr>
          <p:cNvPr id="191" name="Google Shape;191;ga8b485b1ff_0_112"/>
          <p:cNvSpPr txBox="1"/>
          <p:nvPr/>
        </p:nvSpPr>
        <p:spPr>
          <a:xfrm>
            <a:off x="838200" y="2583700"/>
            <a:ext cx="4178700" cy="19165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El suavizado o alisado (</a:t>
            </a:r>
            <a:r>
              <a:rPr lang="es-ES" sz="1600" dirty="0" err="1">
                <a:solidFill>
                  <a:schemeClr val="lt1"/>
                </a:solidFill>
                <a:latin typeface="Calibri"/>
                <a:ea typeface="Calibri"/>
                <a:cs typeface="Calibri"/>
                <a:sym typeface="Calibri"/>
              </a:rPr>
              <a:t>smoothing</a:t>
            </a:r>
            <a:r>
              <a:rPr lang="es-ES" sz="1600" dirty="0">
                <a:solidFill>
                  <a:schemeClr val="lt1"/>
                </a:solidFill>
                <a:latin typeface="Calibri"/>
                <a:ea typeface="Calibri"/>
                <a:cs typeface="Calibri"/>
                <a:sym typeface="Calibri"/>
              </a:rPr>
              <a:t>) es una técnica utilizada en series de tiempo para reducir la variabilidad o ruido y resaltar patrones subyacentes, como tendencias y estacionalidad. Es útil para hacer pronósticos más precisos y mejorar la interpretación de datos</a:t>
            </a:r>
            <a:endParaRPr lang="es-ES"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100"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0A13408F-11EB-4BA6-8866-6FCFE611909A}"/>
              </a:ext>
            </a:extLst>
          </p:cNvPr>
          <p:cNvPicPr>
            <a:picLocks noChangeAspect="1"/>
          </p:cNvPicPr>
          <p:nvPr/>
        </p:nvPicPr>
        <p:blipFill>
          <a:blip r:embed="rId3"/>
          <a:stretch>
            <a:fillRect/>
          </a:stretch>
        </p:blipFill>
        <p:spPr>
          <a:xfrm>
            <a:off x="5016900" y="1798717"/>
            <a:ext cx="6602730" cy="34803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a8b485b1ff_0_177"/>
          <p:cNvSpPr txBox="1">
            <a:spLocks noGrp="1"/>
          </p:cNvSpPr>
          <p:nvPr>
            <p:ph type="title"/>
          </p:nvPr>
        </p:nvSpPr>
        <p:spPr>
          <a:xfrm>
            <a:off x="789500" y="1875050"/>
            <a:ext cx="10515600" cy="254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n-GB" dirty="0" err="1">
                <a:solidFill>
                  <a:srgbClr val="FF0000"/>
                </a:solidFill>
              </a:rPr>
              <a:t>Modelos</a:t>
            </a:r>
            <a:r>
              <a:rPr lang="en-GB" dirty="0">
                <a:solidFill>
                  <a:srgbClr val="FF0000"/>
                </a:solidFill>
              </a:rPr>
              <a:t> de </a:t>
            </a:r>
            <a:r>
              <a:rPr lang="en-GB" dirty="0" err="1">
                <a:solidFill>
                  <a:srgbClr val="FF0000"/>
                </a:solidFill>
              </a:rPr>
              <a:t>Smothing</a:t>
            </a:r>
            <a:endParaRPr dirty="0">
              <a:solidFill>
                <a:srgbClr val="FFFFFF"/>
              </a:solidFill>
            </a:endParaRPr>
          </a:p>
        </p:txBody>
      </p:sp>
      <p:sp>
        <p:nvSpPr>
          <p:cNvPr id="4" name="CuadroTexto 3">
            <a:extLst>
              <a:ext uri="{FF2B5EF4-FFF2-40B4-BE49-F238E27FC236}">
                <a16:creationId xmlns:a16="http://schemas.microsoft.com/office/drawing/2014/main" id="{1C8A0DBB-6112-406E-A005-0BA9395C04A5}"/>
              </a:ext>
            </a:extLst>
          </p:cNvPr>
          <p:cNvSpPr txBox="1"/>
          <p:nvPr/>
        </p:nvSpPr>
        <p:spPr>
          <a:xfrm>
            <a:off x="3048000" y="3642519"/>
            <a:ext cx="6096000" cy="523220"/>
          </a:xfrm>
          <a:prstGeom prst="rect">
            <a:avLst/>
          </a:prstGeom>
          <a:noFill/>
        </p:spPr>
        <p:txBody>
          <a:bodyPr wrap="square">
            <a:spAutoFit/>
          </a:bodyPr>
          <a:lstStyle/>
          <a:p>
            <a:r>
              <a:rPr lang="es-ES" b="0" i="0" dirty="0">
                <a:solidFill>
                  <a:srgbClr val="FFFFFF"/>
                </a:solidFill>
                <a:effectLst/>
                <a:latin typeface="Nunito" panose="020B0604020202020204" pitchFamily="2" charset="0"/>
              </a:rPr>
              <a:t>La selección de un método de suavizado exponencial depende de las propiedades de la serie temporal y de las necesidades de pronóstico.</a:t>
            </a:r>
            <a:endParaRPr lang="es-E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a8b485b1ff_0_1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a:solidFill>
                  <a:srgbClr val="FF0000"/>
                </a:solidFill>
              </a:rPr>
              <a:t>Simple Exponential Smoothing (SES)</a:t>
            </a:r>
            <a:endParaRPr dirty="0"/>
          </a:p>
        </p:txBody>
      </p:sp>
      <p:sp>
        <p:nvSpPr>
          <p:cNvPr id="205" name="Google Shape;205;ga8b485b1ff_0_120"/>
          <p:cNvSpPr txBox="1"/>
          <p:nvPr/>
        </p:nvSpPr>
        <p:spPr>
          <a:xfrm>
            <a:off x="838200" y="1690825"/>
            <a:ext cx="5921188" cy="335630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Este método asigna pesos exponenciales a los valores pasados, dando más peso a los más recientes:</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2000" dirty="0">
                <a:solidFill>
                  <a:schemeClr val="lt1"/>
                </a:solidFill>
                <a:latin typeface="Calibri"/>
                <a:ea typeface="Calibri"/>
                <a:cs typeface="Calibri"/>
                <a:sym typeface="Calibri"/>
              </a:rPr>
              <a:t>			𝑆𝑡=𝛼𝑋𝑡+(1−𝛼)𝑆𝑡−1</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Parámetros:</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𝑆𝑡​  → Valor suavizado en el tiempo </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𝛼 → Factor de suavizado (0&lt;𝛼&lt;10&lt;α&lt;1).</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𝑋𝑡​  → Valor real de la serie en el tiempo </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𝑆𝑡−1​  → Valor suavizado del periodo anterior.</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Si 𝛼 es grande, el modelo reacciona más rápido a cambios en la serie. Si es pequeño, la serie se suaviza más.</a:t>
            </a:r>
            <a:endParaRPr sz="1100"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762CCF74-7F79-4ACE-885E-B3A9FDD94A47}"/>
              </a:ext>
            </a:extLst>
          </p:cNvPr>
          <p:cNvPicPr>
            <a:picLocks noChangeAspect="1"/>
          </p:cNvPicPr>
          <p:nvPr/>
        </p:nvPicPr>
        <p:blipFill>
          <a:blip r:embed="rId3"/>
          <a:stretch>
            <a:fillRect/>
          </a:stretch>
        </p:blipFill>
        <p:spPr>
          <a:xfrm>
            <a:off x="6759388" y="1823703"/>
            <a:ext cx="4727482" cy="37670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a8b485b1ff_0_13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Double Exponential Smoothing (DES)</a:t>
            </a:r>
            <a:endParaRPr/>
          </a:p>
        </p:txBody>
      </p:sp>
      <p:sp>
        <p:nvSpPr>
          <p:cNvPr id="15" name="Google Shape;205;ga8b485b1ff_0_120">
            <a:extLst>
              <a:ext uri="{FF2B5EF4-FFF2-40B4-BE49-F238E27FC236}">
                <a16:creationId xmlns:a16="http://schemas.microsoft.com/office/drawing/2014/main" id="{2A049AFB-608B-46F9-8654-27EC231B9495}"/>
              </a:ext>
            </a:extLst>
          </p:cNvPr>
          <p:cNvSpPr txBox="1"/>
          <p:nvPr/>
        </p:nvSpPr>
        <p:spPr>
          <a:xfrm>
            <a:off x="838200" y="1690825"/>
            <a:ext cx="5438776" cy="434242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Extiende SES para incluir una tendencia lineal: </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a:t>
            </a:r>
            <a:r>
              <a:rPr lang="es-ES" sz="2000" dirty="0">
                <a:solidFill>
                  <a:schemeClr val="lt1"/>
                </a:solidFill>
                <a:latin typeface="Calibri"/>
                <a:ea typeface="Calibri"/>
                <a:cs typeface="Calibri"/>
                <a:sym typeface="Calibri"/>
              </a:rPr>
              <a:t>	𝑆𝑡=𝛼𝑋𝑡+(1−𝛼)(𝑆𝑡−1+𝑇𝑡−1)</a:t>
            </a:r>
          </a:p>
          <a:p>
            <a:pPr marL="0" marR="0" lvl="0" indent="0" algn="l" rtl="0">
              <a:lnSpc>
                <a:spcPct val="100000"/>
              </a:lnSpc>
              <a:spcBef>
                <a:spcPts val="0"/>
              </a:spcBef>
              <a:spcAft>
                <a:spcPts val="0"/>
              </a:spcAft>
              <a:buClr>
                <a:srgbClr val="000000"/>
              </a:buClr>
              <a:buSzPts val="1900"/>
              <a:buFont typeface="Arial"/>
              <a:buNone/>
            </a:pPr>
            <a:r>
              <a:rPr lang="es-ES" sz="2000" dirty="0">
                <a:solidFill>
                  <a:schemeClr val="lt1"/>
                </a:solidFill>
                <a:latin typeface="Calibri"/>
                <a:ea typeface="Calibri"/>
                <a:cs typeface="Calibri"/>
                <a:sym typeface="Calibri"/>
              </a:rPr>
              <a:t>		𝑇𝑡=𝛽(𝑆𝑡−𝑆𝑡−1)+(1−𝛽)𝑇𝑡−1</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Parámetros:</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𝑆𝑡​  → Serie suavizada en el tiempo 𝑡t.</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𝑇𝑡​  → Componente de tendencia en el tiempo </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𝛼</a:t>
            </a:r>
            <a:r>
              <a:rPr lang="el-GR" sz="1600" dirty="0">
                <a:solidFill>
                  <a:schemeClr val="lt1"/>
                </a:solidFill>
                <a:latin typeface="Calibri"/>
                <a:ea typeface="Calibri"/>
                <a:cs typeface="Calibri"/>
                <a:sym typeface="Calibri"/>
              </a:rPr>
              <a:t> → </a:t>
            </a:r>
            <a:r>
              <a:rPr lang="es-ES" sz="1600" dirty="0">
                <a:solidFill>
                  <a:schemeClr val="lt1"/>
                </a:solidFill>
                <a:latin typeface="Calibri"/>
                <a:ea typeface="Calibri"/>
                <a:cs typeface="Calibri"/>
                <a:sym typeface="Calibri"/>
              </a:rPr>
              <a:t>Factor de suavizado de la serie.</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𝛽</a:t>
            </a:r>
            <a:r>
              <a:rPr lang="el-GR" sz="1600" dirty="0">
                <a:solidFill>
                  <a:schemeClr val="lt1"/>
                </a:solidFill>
                <a:latin typeface="Calibri"/>
                <a:ea typeface="Calibri"/>
                <a:cs typeface="Calibri"/>
                <a:sym typeface="Calibri"/>
              </a:rPr>
              <a:t> → </a:t>
            </a:r>
            <a:r>
              <a:rPr lang="es-ES" sz="1600" dirty="0">
                <a:solidFill>
                  <a:schemeClr val="lt1"/>
                </a:solidFill>
                <a:latin typeface="Calibri"/>
                <a:ea typeface="Calibri"/>
                <a:cs typeface="Calibri"/>
                <a:sym typeface="Calibri"/>
              </a:rPr>
              <a:t>Factor de suavizado de la tendencia.</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𝑋𝑡​  → Valor real de la serie.</a:t>
            </a: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𝑆𝑡−1 , 𝑇𝑡−1​  → Valores suavizados del periodo anterior.</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dirty="0">
                <a:solidFill>
                  <a:schemeClr val="lt1"/>
                </a:solidFill>
                <a:latin typeface="Calibri"/>
                <a:ea typeface="Calibri"/>
                <a:cs typeface="Calibri"/>
                <a:sym typeface="Calibri"/>
              </a:rPr>
              <a:t>💡 Se usa cuando hay tendencia en la serie pero sin estacionalidad.</a:t>
            </a:r>
            <a:endParaRPr lang="es-ES" sz="1100" dirty="0">
              <a:solidFill>
                <a:schemeClr val="lt1"/>
              </a:solidFill>
              <a:latin typeface="Calibri"/>
              <a:ea typeface="Calibri"/>
              <a:cs typeface="Calibri"/>
              <a:sym typeface="Calibri"/>
            </a:endParaRPr>
          </a:p>
        </p:txBody>
      </p:sp>
      <p:pic>
        <p:nvPicPr>
          <p:cNvPr id="5" name="Imagen 4">
            <a:extLst>
              <a:ext uri="{FF2B5EF4-FFF2-40B4-BE49-F238E27FC236}">
                <a16:creationId xmlns:a16="http://schemas.microsoft.com/office/drawing/2014/main" id="{08450F0D-6DE8-4844-A2D5-2581D402D63A}"/>
              </a:ext>
            </a:extLst>
          </p:cNvPr>
          <p:cNvPicPr>
            <a:picLocks noChangeAspect="1"/>
          </p:cNvPicPr>
          <p:nvPr/>
        </p:nvPicPr>
        <p:blipFill>
          <a:blip r:embed="rId3"/>
          <a:stretch>
            <a:fillRect/>
          </a:stretch>
        </p:blipFill>
        <p:spPr>
          <a:xfrm>
            <a:off x="6760734" y="1981200"/>
            <a:ext cx="4473711" cy="356486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a8b485b1ff_0_15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Triple Exponential Smoothing (TES)</a:t>
            </a:r>
            <a:endParaRPr/>
          </a:p>
        </p:txBody>
      </p:sp>
      <p:sp>
        <p:nvSpPr>
          <p:cNvPr id="231" name="Google Shape;231;ga8b485b1ff_0_151"/>
          <p:cNvSpPr txBox="1"/>
          <p:nvPr/>
        </p:nvSpPr>
        <p:spPr>
          <a:xfrm>
            <a:off x="838200" y="1690825"/>
            <a:ext cx="5921188" cy="4802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SzPts val="1900"/>
              <a:buNone/>
              <a:defRPr sz="1600">
                <a:solidFill>
                  <a:schemeClr val="lt1"/>
                </a:solidFill>
                <a:latin typeface="Calibri"/>
                <a:ea typeface="Calibri"/>
                <a:cs typeface="Calibri"/>
              </a:defRPr>
            </a:lvl1pPr>
          </a:lstStyle>
          <a:p>
            <a:r>
              <a:rPr lang="es-ES" dirty="0">
                <a:sym typeface="Calibri"/>
              </a:rPr>
              <a:t>Incluye tendencia y estacionalidad. Se define como:</a:t>
            </a:r>
          </a:p>
          <a:p>
            <a:endParaRPr lang="es-ES" dirty="0">
              <a:sym typeface="Calibri"/>
            </a:endParaRPr>
          </a:p>
          <a:p>
            <a:r>
              <a:rPr lang="es-ES" sz="2000" dirty="0">
                <a:sym typeface="Calibri"/>
              </a:rPr>
              <a:t>		𝑆𝑡=𝛼(𝑋𝑡/𝐶𝑡−𝑚)+(1−𝛼)(𝑆𝑡−1+𝑇𝑡−1)</a:t>
            </a:r>
          </a:p>
          <a:p>
            <a:r>
              <a:rPr lang="es-ES" sz="2000" dirty="0">
                <a:sym typeface="Calibri"/>
              </a:rPr>
              <a:t>		𝑇𝑡=𝛽(𝑆𝑡−𝑆𝑡−1)+(1−𝛽)𝑇𝑡−1 </a:t>
            </a:r>
          </a:p>
          <a:p>
            <a:r>
              <a:rPr lang="es-ES" sz="2000" dirty="0">
                <a:sym typeface="Calibri"/>
              </a:rPr>
              <a:t>		 𝐶𝑡=𝛾(𝑋𝑡/𝑆𝑡)+(1−𝛾)𝐶𝑡−𝑚 </a:t>
            </a:r>
          </a:p>
          <a:p>
            <a:endParaRPr lang="es-ES" dirty="0">
              <a:sym typeface="Calibri"/>
            </a:endParaRPr>
          </a:p>
          <a:p>
            <a:r>
              <a:rPr lang="es-ES" dirty="0">
                <a:sym typeface="Calibri"/>
              </a:rPr>
              <a:t>📌 Parámetros:</a:t>
            </a:r>
          </a:p>
          <a:p>
            <a:r>
              <a:rPr lang="es-ES" dirty="0">
                <a:sym typeface="Calibri"/>
              </a:rPr>
              <a:t>𝑆𝑡​  → Serie suavizada en el tiempo 𝑡.</a:t>
            </a:r>
          </a:p>
          <a:p>
            <a:r>
              <a:rPr lang="es-ES" dirty="0">
                <a:sym typeface="Calibri"/>
              </a:rPr>
              <a:t>𝑇𝑡​  → Componente de tendencia.</a:t>
            </a:r>
          </a:p>
          <a:p>
            <a:r>
              <a:rPr lang="es-ES" dirty="0">
                <a:sym typeface="Calibri"/>
              </a:rPr>
              <a:t>𝐶𝑡​  → Componente estacional.</a:t>
            </a:r>
          </a:p>
          <a:p>
            <a:r>
              <a:rPr lang="es-ES" dirty="0">
                <a:sym typeface="Calibri"/>
              </a:rPr>
              <a:t>𝛼</a:t>
            </a:r>
            <a:r>
              <a:rPr lang="el-GR" dirty="0">
                <a:sym typeface="Calibri"/>
              </a:rPr>
              <a:t> → </a:t>
            </a:r>
            <a:r>
              <a:rPr lang="es-ES" dirty="0">
                <a:sym typeface="Calibri"/>
              </a:rPr>
              <a:t>Factor de suavizado de la serie.</a:t>
            </a:r>
          </a:p>
          <a:p>
            <a:r>
              <a:rPr lang="es-ES" dirty="0">
                <a:sym typeface="Calibri"/>
              </a:rPr>
              <a:t>𝛽</a:t>
            </a:r>
            <a:r>
              <a:rPr lang="el-GR" dirty="0">
                <a:sym typeface="Calibri"/>
              </a:rPr>
              <a:t> → </a:t>
            </a:r>
            <a:r>
              <a:rPr lang="es-ES" dirty="0">
                <a:sym typeface="Calibri"/>
              </a:rPr>
              <a:t>Factor de suavizado de la tendencia.</a:t>
            </a:r>
          </a:p>
          <a:p>
            <a:r>
              <a:rPr lang="es-ES" dirty="0">
                <a:sym typeface="Calibri"/>
              </a:rPr>
              <a:t>𝛾</a:t>
            </a:r>
            <a:r>
              <a:rPr lang="el-GR" dirty="0">
                <a:sym typeface="Calibri"/>
              </a:rPr>
              <a:t> → </a:t>
            </a:r>
            <a:r>
              <a:rPr lang="es-ES" dirty="0">
                <a:sym typeface="Calibri"/>
              </a:rPr>
              <a:t>Factor de suavizado de la estacionalidad.</a:t>
            </a:r>
          </a:p>
          <a:p>
            <a:r>
              <a:rPr lang="es-ES" dirty="0">
                <a:sym typeface="Calibri"/>
              </a:rPr>
              <a:t>𝑚 → Período estacional.</a:t>
            </a:r>
          </a:p>
          <a:p>
            <a:r>
              <a:rPr lang="es-ES" dirty="0">
                <a:sym typeface="Calibri"/>
              </a:rPr>
              <a:t>𝑋𝑡​  → Valor real de la serie en el tiempo 𝑡.</a:t>
            </a:r>
          </a:p>
          <a:p>
            <a:endParaRPr lang="es-ES" dirty="0">
              <a:sym typeface="Calibri"/>
            </a:endParaRPr>
          </a:p>
          <a:p>
            <a:r>
              <a:rPr lang="es-ES" dirty="0">
                <a:sym typeface="Calibri"/>
              </a:rPr>
              <a:t>💡 Se usa cuando la serie tiene tendencia y estacionalidad.</a:t>
            </a:r>
          </a:p>
        </p:txBody>
      </p:sp>
      <p:pic>
        <p:nvPicPr>
          <p:cNvPr id="3" name="Imagen 2">
            <a:extLst>
              <a:ext uri="{FF2B5EF4-FFF2-40B4-BE49-F238E27FC236}">
                <a16:creationId xmlns:a16="http://schemas.microsoft.com/office/drawing/2014/main" id="{78D6EA9F-D831-44E1-ADCF-C2EF96965343}"/>
              </a:ext>
            </a:extLst>
          </p:cNvPr>
          <p:cNvPicPr>
            <a:picLocks noChangeAspect="1"/>
          </p:cNvPicPr>
          <p:nvPr/>
        </p:nvPicPr>
        <p:blipFill>
          <a:blip r:embed="rId3"/>
          <a:stretch>
            <a:fillRect/>
          </a:stretch>
        </p:blipFill>
        <p:spPr>
          <a:xfrm>
            <a:off x="6759388" y="1858902"/>
            <a:ext cx="4151700" cy="330827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a8b485b1ff_0_177"/>
          <p:cNvSpPr txBox="1">
            <a:spLocks noGrp="1"/>
          </p:cNvSpPr>
          <p:nvPr>
            <p:ph type="title"/>
          </p:nvPr>
        </p:nvSpPr>
        <p:spPr>
          <a:xfrm>
            <a:off x="789500" y="1875050"/>
            <a:ext cx="10515600" cy="254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n-GB" dirty="0" err="1">
                <a:solidFill>
                  <a:srgbClr val="FF0000"/>
                </a:solidFill>
              </a:rPr>
              <a:t>Estacionaridad</a:t>
            </a:r>
            <a:r>
              <a:rPr lang="en-GB" dirty="0">
                <a:solidFill>
                  <a:srgbClr val="FF0000"/>
                </a:solidFill>
              </a:rPr>
              <a:t> &amp; </a:t>
            </a:r>
            <a:r>
              <a:rPr lang="en-GB" dirty="0" err="1">
                <a:solidFill>
                  <a:srgbClr val="FF0000"/>
                </a:solidFill>
              </a:rPr>
              <a:t>Correlación</a:t>
            </a:r>
            <a:endParaRPr dirty="0">
              <a:solidFill>
                <a:srgbClr val="FFFFFF"/>
              </a:solidFill>
            </a:endParaRPr>
          </a:p>
        </p:txBody>
      </p:sp>
    </p:spTree>
    <p:extLst>
      <p:ext uri="{BB962C8B-B14F-4D97-AF65-F5344CB8AC3E}">
        <p14:creationId xmlns:p14="http://schemas.microsoft.com/office/powerpoint/2010/main" val="3479927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a8b485b1ff_0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Estacionaridad</a:t>
            </a:r>
            <a:endParaRPr dirty="0"/>
          </a:p>
        </p:txBody>
      </p:sp>
      <p:sp>
        <p:nvSpPr>
          <p:cNvPr id="243" name="Google Shape;243;ga8b485b1ff_0_12"/>
          <p:cNvSpPr txBox="1"/>
          <p:nvPr/>
        </p:nvSpPr>
        <p:spPr>
          <a:xfrm>
            <a:off x="906400" y="1608850"/>
            <a:ext cx="5289300" cy="452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700" dirty="0">
                <a:solidFill>
                  <a:schemeClr val="lt1"/>
                </a:solidFill>
                <a:latin typeface="Calibri"/>
                <a:ea typeface="Calibri"/>
                <a:cs typeface="Calibri"/>
                <a:sym typeface="Calibri"/>
              </a:rPr>
              <a:t>Una </a:t>
            </a:r>
            <a:r>
              <a:rPr lang="en-GB" sz="1700" dirty="0" err="1">
                <a:solidFill>
                  <a:schemeClr val="lt1"/>
                </a:solidFill>
                <a:latin typeface="Calibri"/>
                <a:ea typeface="Calibri"/>
                <a:cs typeface="Calibri"/>
                <a:sym typeface="Calibri"/>
              </a:rPr>
              <a:t>serie</a:t>
            </a:r>
            <a:r>
              <a:rPr lang="en-GB" sz="1700" dirty="0">
                <a:solidFill>
                  <a:schemeClr val="lt1"/>
                </a:solidFill>
                <a:latin typeface="Calibri"/>
                <a:ea typeface="Calibri"/>
                <a:cs typeface="Calibri"/>
                <a:sym typeface="Calibri"/>
              </a:rPr>
              <a:t> es </a:t>
            </a:r>
            <a:r>
              <a:rPr lang="en-GB" sz="1700" dirty="0" err="1">
                <a:solidFill>
                  <a:schemeClr val="lt1"/>
                </a:solidFill>
                <a:latin typeface="Calibri"/>
                <a:ea typeface="Calibri"/>
                <a:cs typeface="Calibri"/>
                <a:sym typeface="Calibri"/>
              </a:rPr>
              <a:t>estacionaria</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cuando</a:t>
            </a:r>
            <a:r>
              <a:rPr lang="en-GB" sz="1700" dirty="0">
                <a:solidFill>
                  <a:schemeClr val="lt1"/>
                </a:solidFill>
                <a:latin typeface="Calibri"/>
                <a:ea typeface="Calibri"/>
                <a:cs typeface="Calibri"/>
                <a:sym typeface="Calibri"/>
              </a:rPr>
              <a:t> sus </a:t>
            </a:r>
            <a:r>
              <a:rPr lang="en-GB" sz="1700" dirty="0" err="1">
                <a:solidFill>
                  <a:schemeClr val="lt1"/>
                </a:solidFill>
                <a:latin typeface="Calibri"/>
                <a:ea typeface="Calibri"/>
                <a:cs typeface="Calibri"/>
                <a:sym typeface="Calibri"/>
              </a:rPr>
              <a:t>propiedades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estadísticas</a:t>
            </a:r>
            <a:r>
              <a:rPr lang="en-GB" sz="1700" dirty="0">
                <a:solidFill>
                  <a:schemeClr val="lt1"/>
                </a:solidFill>
                <a:latin typeface="Calibri"/>
                <a:ea typeface="Calibri"/>
                <a:cs typeface="Calibri"/>
                <a:sym typeface="Calibri"/>
              </a:rPr>
              <a:t> no </a:t>
            </a:r>
            <a:r>
              <a:rPr lang="en-GB" sz="1700" dirty="0" err="1">
                <a:solidFill>
                  <a:schemeClr val="lt1"/>
                </a:solidFill>
                <a:latin typeface="Calibri"/>
                <a:ea typeface="Calibri"/>
                <a:cs typeface="Calibri"/>
                <a:sym typeface="Calibri"/>
              </a:rPr>
              <a:t>varían</a:t>
            </a:r>
            <a:r>
              <a:rPr lang="en-GB" sz="1700" dirty="0">
                <a:solidFill>
                  <a:schemeClr val="lt1"/>
                </a:solidFill>
                <a:latin typeface="Calibri"/>
                <a:ea typeface="Calibri"/>
                <a:cs typeface="Calibri"/>
                <a:sym typeface="Calibri"/>
              </a:rPr>
              <a:t> con el </a:t>
            </a:r>
            <a:r>
              <a:rPr lang="en-GB" sz="1700" dirty="0" err="1">
                <a:solidFill>
                  <a:schemeClr val="lt1"/>
                </a:solidFill>
                <a:latin typeface="Calibri"/>
                <a:ea typeface="Calibri"/>
                <a:cs typeface="Calibri"/>
                <a:sym typeface="Calibri"/>
              </a:rPr>
              <a:t>tiempo</a:t>
            </a:r>
            <a:r>
              <a:rPr lang="en-GB" sz="1700" dirty="0">
                <a:solidFill>
                  <a:schemeClr val="lt1"/>
                </a:solidFill>
                <a:latin typeface="Calibri"/>
                <a:ea typeface="Calibri"/>
                <a:cs typeface="Calibri"/>
                <a:sym typeface="Calibri"/>
              </a:rPr>
              <a:t>.</a:t>
            </a:r>
            <a:endParaRPr sz="17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7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GB" sz="1700" dirty="0">
                <a:solidFill>
                  <a:schemeClr val="lt1"/>
                </a:solidFill>
                <a:latin typeface="Calibri"/>
                <a:ea typeface="Calibri"/>
                <a:cs typeface="Calibri"/>
                <a:sym typeface="Calibri"/>
              </a:rPr>
              <a:t>Una </a:t>
            </a:r>
            <a:r>
              <a:rPr lang="en-GB" sz="1700" dirty="0" err="1">
                <a:solidFill>
                  <a:schemeClr val="lt1"/>
                </a:solidFill>
                <a:latin typeface="Calibri"/>
                <a:ea typeface="Calibri"/>
                <a:cs typeface="Calibri"/>
                <a:sym typeface="Calibri"/>
              </a:rPr>
              <a:t>serie</a:t>
            </a:r>
            <a:r>
              <a:rPr lang="en-GB" sz="1700" dirty="0">
                <a:solidFill>
                  <a:schemeClr val="lt1"/>
                </a:solidFill>
                <a:latin typeface="Calibri"/>
                <a:ea typeface="Calibri"/>
                <a:cs typeface="Calibri"/>
                <a:sym typeface="Calibri"/>
              </a:rPr>
              <a:t> NO es </a:t>
            </a:r>
            <a:r>
              <a:rPr lang="en-GB" sz="1700" dirty="0" err="1">
                <a:solidFill>
                  <a:schemeClr val="lt1"/>
                </a:solidFill>
                <a:latin typeface="Calibri"/>
                <a:ea typeface="Calibri"/>
                <a:cs typeface="Calibri"/>
                <a:sym typeface="Calibri"/>
              </a:rPr>
              <a:t>estacionaria</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cuando</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su</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tendencia</a:t>
            </a:r>
            <a:r>
              <a:rPr lang="en-GB" sz="1700" dirty="0">
                <a:solidFill>
                  <a:schemeClr val="lt1"/>
                </a:solidFill>
                <a:latin typeface="Calibri"/>
                <a:ea typeface="Calibri"/>
                <a:cs typeface="Calibri"/>
                <a:sym typeface="Calibri"/>
              </a:rPr>
              <a:t> cambia con el </a:t>
            </a:r>
            <a:r>
              <a:rPr lang="en-GB" sz="1700" dirty="0" err="1">
                <a:solidFill>
                  <a:schemeClr val="lt1"/>
                </a:solidFill>
                <a:latin typeface="Calibri"/>
                <a:ea typeface="Calibri"/>
                <a:cs typeface="Calibri"/>
                <a:sym typeface="Calibri"/>
              </a:rPr>
              <a:t>tiempo</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su</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varianza</a:t>
            </a:r>
            <a:r>
              <a:rPr lang="en-GB" sz="1700" dirty="0">
                <a:solidFill>
                  <a:schemeClr val="lt1"/>
                </a:solidFill>
                <a:latin typeface="Calibri"/>
                <a:ea typeface="Calibri"/>
                <a:cs typeface="Calibri"/>
                <a:sym typeface="Calibri"/>
              </a:rPr>
              <a:t>, o </a:t>
            </a:r>
            <a:r>
              <a:rPr lang="en-GB" sz="1700" dirty="0" err="1">
                <a:solidFill>
                  <a:schemeClr val="lt1"/>
                </a:solidFill>
                <a:latin typeface="Calibri"/>
                <a:ea typeface="Calibri"/>
                <a:cs typeface="Calibri"/>
                <a:sym typeface="Calibri"/>
              </a:rPr>
              <a:t>tiene</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estacionalidad</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patrones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periódicos</a:t>
            </a:r>
            <a:r>
              <a:rPr lang="en-GB" sz="1700" dirty="0">
                <a:solidFill>
                  <a:schemeClr val="lt1"/>
                </a:solidFill>
                <a:latin typeface="Calibri"/>
                <a:ea typeface="Calibri"/>
                <a:cs typeface="Calibri"/>
                <a:sym typeface="Calibri"/>
              </a:rPr>
              <a:t>).</a:t>
            </a:r>
            <a:endParaRPr sz="17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7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7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GB" sz="1700" b="1" dirty="0">
                <a:solidFill>
                  <a:srgbClr val="FF0000"/>
                </a:solidFill>
                <a:latin typeface="Calibri"/>
                <a:ea typeface="Calibri"/>
                <a:cs typeface="Calibri"/>
                <a:sym typeface="Calibri"/>
              </a:rPr>
              <a:t>¿Por </a:t>
            </a:r>
            <a:r>
              <a:rPr lang="en-GB" sz="1700" b="1" dirty="0" err="1">
                <a:solidFill>
                  <a:srgbClr val="FF0000"/>
                </a:solidFill>
                <a:latin typeface="Calibri"/>
                <a:ea typeface="Calibri"/>
                <a:cs typeface="Calibri"/>
                <a:sym typeface="Calibri"/>
              </a:rPr>
              <a:t>qué</a:t>
            </a:r>
            <a:r>
              <a:rPr lang="en-GB" sz="1700" b="1" dirty="0">
                <a:solidFill>
                  <a:srgbClr val="FF0000"/>
                </a:solidFill>
                <a:latin typeface="Calibri"/>
                <a:ea typeface="Calibri"/>
                <a:cs typeface="Calibri"/>
                <a:sym typeface="Calibri"/>
              </a:rPr>
              <a:t> es </a:t>
            </a:r>
            <a:r>
              <a:rPr lang="en-GB" sz="1700" b="1" dirty="0" err="1">
                <a:solidFill>
                  <a:srgbClr val="FF0000"/>
                </a:solidFill>
                <a:latin typeface="Calibri"/>
                <a:ea typeface="Calibri"/>
                <a:cs typeface="Calibri"/>
                <a:sym typeface="Calibri"/>
              </a:rPr>
              <a:t>importante</a:t>
            </a:r>
            <a:r>
              <a:rPr lang="en-GB" sz="1700" b="1" dirty="0">
                <a:solidFill>
                  <a:srgbClr val="FF0000"/>
                </a:solidFill>
                <a:latin typeface="Calibri"/>
                <a:ea typeface="Calibri"/>
                <a:cs typeface="Calibri"/>
                <a:sym typeface="Calibri"/>
              </a:rPr>
              <a:t> </a:t>
            </a:r>
            <a:r>
              <a:rPr lang="en-GB" sz="1700" b="1" dirty="0" err="1">
                <a:solidFill>
                  <a:srgbClr val="FF0000"/>
                </a:solidFill>
                <a:latin typeface="Calibri"/>
                <a:ea typeface="Calibri"/>
                <a:cs typeface="Calibri"/>
                <a:sym typeface="Calibri"/>
              </a:rPr>
              <a:t>este</a:t>
            </a:r>
            <a:r>
              <a:rPr lang="en-GB" sz="1700" b="1" dirty="0">
                <a:solidFill>
                  <a:srgbClr val="FF0000"/>
                </a:solidFill>
                <a:latin typeface="Calibri"/>
                <a:ea typeface="Calibri"/>
                <a:cs typeface="Calibri"/>
                <a:sym typeface="Calibri"/>
              </a:rPr>
              <a:t> </a:t>
            </a:r>
            <a:r>
              <a:rPr lang="en-GB" sz="1700" b="1" dirty="0" err="1">
                <a:solidFill>
                  <a:srgbClr val="FF0000"/>
                </a:solidFill>
                <a:latin typeface="Calibri"/>
                <a:ea typeface="Calibri"/>
                <a:cs typeface="Calibri"/>
                <a:sym typeface="Calibri"/>
              </a:rPr>
              <a:t>concepto</a:t>
            </a:r>
            <a:r>
              <a:rPr lang="en-GB" sz="1700" b="1" dirty="0">
                <a:solidFill>
                  <a:srgbClr val="FF0000"/>
                </a:solidFill>
                <a:latin typeface="Calibri"/>
                <a:ea typeface="Calibri"/>
                <a:cs typeface="Calibri"/>
                <a:sym typeface="Calibri"/>
              </a:rPr>
              <a:t>?</a:t>
            </a:r>
            <a:endParaRPr sz="1700" b="1"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GB" sz="1700" dirty="0">
                <a:solidFill>
                  <a:schemeClr val="lt1"/>
                </a:solidFill>
                <a:latin typeface="Calibri"/>
                <a:ea typeface="Calibri"/>
                <a:cs typeface="Calibri"/>
                <a:sym typeface="Calibri"/>
              </a:rPr>
              <a:t>La </a:t>
            </a:r>
            <a:r>
              <a:rPr lang="en-GB" sz="1700" dirty="0" err="1">
                <a:solidFill>
                  <a:schemeClr val="lt1"/>
                </a:solidFill>
                <a:latin typeface="Calibri"/>
                <a:ea typeface="Calibri"/>
                <a:cs typeface="Calibri"/>
                <a:sym typeface="Calibri"/>
              </a:rPr>
              <a:t>mayoría</a:t>
            </a:r>
            <a:r>
              <a:rPr lang="en-GB" sz="1700" dirty="0">
                <a:solidFill>
                  <a:schemeClr val="lt1"/>
                </a:solidFill>
                <a:latin typeface="Calibri"/>
                <a:ea typeface="Calibri"/>
                <a:cs typeface="Calibri"/>
                <a:sym typeface="Calibri"/>
              </a:rPr>
              <a:t> de </a:t>
            </a:r>
            <a:r>
              <a:rPr lang="en-GB" sz="1700" dirty="0" err="1">
                <a:solidFill>
                  <a:schemeClr val="lt1"/>
                </a:solidFill>
                <a:latin typeface="Calibri"/>
                <a:ea typeface="Calibri"/>
                <a:cs typeface="Calibri"/>
                <a:sym typeface="Calibri"/>
              </a:rPr>
              <a:t>modelos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trabajan</a:t>
            </a:r>
            <a:r>
              <a:rPr lang="en-GB" sz="1700" dirty="0">
                <a:solidFill>
                  <a:schemeClr val="lt1"/>
                </a:solidFill>
                <a:latin typeface="Calibri"/>
                <a:ea typeface="Calibri"/>
                <a:cs typeface="Calibri"/>
                <a:sym typeface="Calibri"/>
              </a:rPr>
              <a:t> con series </a:t>
            </a:r>
            <a:r>
              <a:rPr lang="en-GB" sz="1700" dirty="0" err="1">
                <a:solidFill>
                  <a:schemeClr val="lt1"/>
                </a:solidFill>
                <a:latin typeface="Calibri"/>
                <a:ea typeface="Calibri"/>
                <a:cs typeface="Calibri"/>
                <a:sym typeface="Calibri"/>
              </a:rPr>
              <a:t>estacionarias</a:t>
            </a:r>
            <a:r>
              <a:rPr lang="en-GB" sz="1700" dirty="0">
                <a:solidFill>
                  <a:schemeClr val="lt1"/>
                </a:solidFill>
                <a:latin typeface="Calibri"/>
                <a:ea typeface="Calibri"/>
                <a:cs typeface="Calibri"/>
                <a:sym typeface="Calibri"/>
              </a:rPr>
              <a:t>. Hay que </a:t>
            </a:r>
            <a:r>
              <a:rPr lang="en-GB" sz="1700" dirty="0" err="1">
                <a:solidFill>
                  <a:schemeClr val="lt1"/>
                </a:solidFill>
                <a:latin typeface="Calibri"/>
                <a:ea typeface="Calibri"/>
                <a:cs typeface="Calibri"/>
                <a:sym typeface="Calibri"/>
              </a:rPr>
              <a:t>convertirlas</a:t>
            </a:r>
            <a:r>
              <a:rPr lang="en-GB" sz="1700" dirty="0">
                <a:solidFill>
                  <a:schemeClr val="lt1"/>
                </a:solidFill>
                <a:latin typeface="Calibri"/>
                <a:ea typeface="Calibri"/>
                <a:cs typeface="Calibri"/>
                <a:sym typeface="Calibri"/>
              </a:rPr>
              <a:t> para </a:t>
            </a:r>
            <a:r>
              <a:rPr lang="en-GB" sz="1700" dirty="0" err="1">
                <a:solidFill>
                  <a:schemeClr val="lt1"/>
                </a:solidFill>
                <a:latin typeface="Calibri"/>
                <a:ea typeface="Calibri"/>
                <a:cs typeface="Calibri"/>
                <a:sym typeface="Calibri"/>
              </a:rPr>
              <a:t>poder</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modelar</a:t>
            </a:r>
            <a:r>
              <a:rPr lang="en-GB" sz="1700" dirty="0">
                <a:solidFill>
                  <a:schemeClr val="lt1"/>
                </a:solidFill>
                <a:latin typeface="Calibri"/>
                <a:ea typeface="Calibri"/>
                <a:cs typeface="Calibri"/>
                <a:sym typeface="Calibri"/>
              </a:rPr>
              <a:t> los </a:t>
            </a:r>
            <a:r>
              <a:rPr lang="en-GB" sz="1700" dirty="0" err="1">
                <a:solidFill>
                  <a:schemeClr val="lt1"/>
                </a:solidFill>
                <a:latin typeface="Calibri"/>
                <a:ea typeface="Calibri"/>
                <a:cs typeface="Calibri"/>
                <a:sym typeface="Calibri"/>
              </a:rPr>
              <a:t>datos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Tendrán</a:t>
            </a:r>
            <a:r>
              <a:rPr lang="en-GB" sz="1700" dirty="0">
                <a:solidFill>
                  <a:schemeClr val="lt1"/>
                </a:solidFill>
                <a:latin typeface="Calibri"/>
                <a:ea typeface="Calibri"/>
                <a:cs typeface="Calibri"/>
                <a:sym typeface="Calibri"/>
              </a:rPr>
              <a:t> una media, </a:t>
            </a:r>
            <a:r>
              <a:rPr lang="en-GB" sz="1700" dirty="0" err="1">
                <a:solidFill>
                  <a:schemeClr val="lt1"/>
                </a:solidFill>
                <a:latin typeface="Calibri"/>
                <a:ea typeface="Calibri"/>
                <a:cs typeface="Calibri"/>
                <a:sym typeface="Calibri"/>
              </a:rPr>
              <a:t>varianza</a:t>
            </a:r>
            <a:r>
              <a:rPr lang="en-GB" sz="1700" dirty="0">
                <a:solidFill>
                  <a:schemeClr val="lt1"/>
                </a:solidFill>
                <a:latin typeface="Calibri"/>
                <a:ea typeface="Calibri"/>
                <a:cs typeface="Calibri"/>
                <a:sym typeface="Calibri"/>
              </a:rPr>
              <a:t> y </a:t>
            </a:r>
            <a:r>
              <a:rPr lang="en-GB" sz="1700" dirty="0" err="1">
                <a:solidFill>
                  <a:schemeClr val="lt1"/>
                </a:solidFill>
                <a:latin typeface="Calibri"/>
                <a:ea typeface="Calibri"/>
                <a:cs typeface="Calibri"/>
                <a:sym typeface="Calibri"/>
              </a:rPr>
              <a:t>autocorrelación</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constantes</a:t>
            </a:r>
            <a:r>
              <a:rPr lang="en-GB" sz="1700" dirty="0">
                <a:solidFill>
                  <a:schemeClr val="lt1"/>
                </a:solidFill>
                <a:latin typeface="Calibri"/>
                <a:ea typeface="Calibri"/>
                <a:cs typeface="Calibri"/>
                <a:sym typeface="Calibri"/>
              </a:rPr>
              <a:t> y </a:t>
            </a:r>
            <a:r>
              <a:rPr lang="en-GB" sz="1700" dirty="0" err="1">
                <a:solidFill>
                  <a:schemeClr val="lt1"/>
                </a:solidFill>
                <a:latin typeface="Calibri"/>
                <a:ea typeface="Calibri"/>
                <a:cs typeface="Calibri"/>
                <a:sym typeface="Calibri"/>
              </a:rPr>
              <a:t>podremos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aplicar</a:t>
            </a:r>
            <a:r>
              <a:rPr lang="en-GB" sz="1700" dirty="0">
                <a:solidFill>
                  <a:schemeClr val="lt1"/>
                </a:solidFill>
                <a:latin typeface="Calibri"/>
                <a:ea typeface="Calibri"/>
                <a:cs typeface="Calibri"/>
                <a:sym typeface="Calibri"/>
              </a:rPr>
              <a:t> la </a:t>
            </a:r>
            <a:r>
              <a:rPr lang="en-GB" sz="1700" dirty="0" err="1">
                <a:solidFill>
                  <a:schemeClr val="lt1"/>
                </a:solidFill>
                <a:latin typeface="Calibri"/>
                <a:ea typeface="Calibri"/>
                <a:cs typeface="Calibri"/>
                <a:sym typeface="Calibri"/>
              </a:rPr>
              <a:t>mayoría</a:t>
            </a:r>
            <a:r>
              <a:rPr lang="en-GB" sz="1700" dirty="0">
                <a:solidFill>
                  <a:schemeClr val="lt1"/>
                </a:solidFill>
                <a:latin typeface="Calibri"/>
                <a:ea typeface="Calibri"/>
                <a:cs typeface="Calibri"/>
                <a:sym typeface="Calibri"/>
              </a:rPr>
              <a:t> de </a:t>
            </a:r>
            <a:r>
              <a:rPr lang="en-GB" sz="1700" dirty="0" err="1">
                <a:solidFill>
                  <a:schemeClr val="lt1"/>
                </a:solidFill>
                <a:latin typeface="Calibri"/>
                <a:ea typeface="Calibri"/>
                <a:cs typeface="Calibri"/>
                <a:sym typeface="Calibri"/>
              </a:rPr>
              <a:t>conceptos</a:t>
            </a:r>
            <a:r>
              <a:rPr lang="en-GB" sz="1700" dirty="0">
                <a:solidFill>
                  <a:schemeClr val="lt1"/>
                </a:solidFill>
                <a:latin typeface="Calibri"/>
                <a:ea typeface="Calibri"/>
                <a:cs typeface="Calibri"/>
                <a:sym typeface="Calibri"/>
              </a:rPr>
              <a:t> </a:t>
            </a:r>
            <a:r>
              <a:rPr lang="en-GB" sz="1700" dirty="0" err="1">
                <a:solidFill>
                  <a:schemeClr val="lt1"/>
                </a:solidFill>
                <a:latin typeface="Calibri"/>
                <a:ea typeface="Calibri"/>
                <a:cs typeface="Calibri"/>
                <a:sym typeface="Calibri"/>
              </a:rPr>
              <a:t>estadísticos</a:t>
            </a:r>
            <a:r>
              <a:rPr lang="en-GB" sz="1700" dirty="0">
                <a:solidFill>
                  <a:schemeClr val="lt1"/>
                </a:solidFill>
                <a:latin typeface="Calibri"/>
                <a:ea typeface="Calibri"/>
                <a:cs typeface="Calibri"/>
                <a:sym typeface="Calibri"/>
              </a:rPr>
              <a:t>.</a:t>
            </a:r>
            <a:endParaRPr sz="1700" dirty="0">
              <a:solidFill>
                <a:schemeClr val="lt1"/>
              </a:solidFill>
              <a:latin typeface="Calibri"/>
              <a:ea typeface="Calibri"/>
              <a:cs typeface="Calibri"/>
              <a:sym typeface="Calibri"/>
            </a:endParaRPr>
          </a:p>
        </p:txBody>
      </p:sp>
      <p:pic>
        <p:nvPicPr>
          <p:cNvPr id="244" name="Google Shape;244;ga8b485b1ff_0_12"/>
          <p:cNvPicPr preferRelativeResize="0"/>
          <p:nvPr/>
        </p:nvPicPr>
        <p:blipFill>
          <a:blip r:embed="rId3">
            <a:alphaModFix/>
          </a:blip>
          <a:stretch>
            <a:fillRect/>
          </a:stretch>
        </p:blipFill>
        <p:spPr>
          <a:xfrm>
            <a:off x="6278225" y="1505300"/>
            <a:ext cx="5369700" cy="35329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a8b485b1ff_0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Estacionaridad</a:t>
            </a:r>
            <a:endParaRPr dirty="0"/>
          </a:p>
        </p:txBody>
      </p:sp>
      <p:sp>
        <p:nvSpPr>
          <p:cNvPr id="243" name="Google Shape;243;ga8b485b1ff_0_12"/>
          <p:cNvSpPr txBox="1"/>
          <p:nvPr/>
        </p:nvSpPr>
        <p:spPr>
          <a:xfrm>
            <a:off x="906400" y="1608850"/>
            <a:ext cx="5289300" cy="452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700" b="1" dirty="0">
                <a:solidFill>
                  <a:srgbClr val="FF0000"/>
                </a:solidFill>
                <a:latin typeface="Calibri"/>
                <a:ea typeface="Calibri"/>
                <a:cs typeface="Calibri"/>
                <a:sym typeface="Calibri"/>
              </a:rPr>
              <a:t>¿</a:t>
            </a:r>
            <a:r>
              <a:rPr lang="en-GB" sz="1700" b="1" dirty="0" err="1">
                <a:solidFill>
                  <a:srgbClr val="FF0000"/>
                </a:solidFill>
                <a:latin typeface="Calibri"/>
                <a:ea typeface="Calibri"/>
                <a:cs typeface="Calibri"/>
                <a:sym typeface="Calibri"/>
              </a:rPr>
              <a:t>Cómo</a:t>
            </a:r>
            <a:r>
              <a:rPr lang="en-GB" sz="1700" b="1" dirty="0">
                <a:solidFill>
                  <a:srgbClr val="FF0000"/>
                </a:solidFill>
                <a:latin typeface="Calibri"/>
                <a:ea typeface="Calibri"/>
                <a:cs typeface="Calibri"/>
                <a:sym typeface="Calibri"/>
              </a:rPr>
              <a:t> </a:t>
            </a:r>
            <a:r>
              <a:rPr lang="en-GB" sz="1700" b="1" dirty="0" err="1">
                <a:solidFill>
                  <a:srgbClr val="FF0000"/>
                </a:solidFill>
                <a:latin typeface="Calibri"/>
                <a:ea typeface="Calibri"/>
                <a:cs typeface="Calibri"/>
                <a:sym typeface="Calibri"/>
              </a:rPr>
              <a:t>saber</a:t>
            </a:r>
            <a:r>
              <a:rPr lang="en-GB" sz="1700" b="1" dirty="0">
                <a:solidFill>
                  <a:srgbClr val="FF0000"/>
                </a:solidFill>
                <a:latin typeface="Calibri"/>
                <a:ea typeface="Calibri"/>
                <a:cs typeface="Calibri"/>
                <a:sym typeface="Calibri"/>
              </a:rPr>
              <a:t> </a:t>
            </a:r>
            <a:r>
              <a:rPr lang="en-GB" sz="1700" b="1" dirty="0" err="1">
                <a:solidFill>
                  <a:srgbClr val="FF0000"/>
                </a:solidFill>
                <a:latin typeface="Calibri"/>
                <a:ea typeface="Calibri"/>
                <a:cs typeface="Calibri"/>
                <a:sym typeface="Calibri"/>
              </a:rPr>
              <a:t>si</a:t>
            </a:r>
            <a:r>
              <a:rPr lang="en-GB" sz="1700" b="1" dirty="0">
                <a:solidFill>
                  <a:srgbClr val="FF0000"/>
                </a:solidFill>
                <a:latin typeface="Calibri"/>
                <a:ea typeface="Calibri"/>
                <a:cs typeface="Calibri"/>
                <a:sym typeface="Calibri"/>
              </a:rPr>
              <a:t> una </a:t>
            </a:r>
            <a:r>
              <a:rPr lang="en-GB" sz="1700" b="1" dirty="0" err="1">
                <a:solidFill>
                  <a:srgbClr val="FF0000"/>
                </a:solidFill>
                <a:latin typeface="Calibri"/>
                <a:ea typeface="Calibri"/>
                <a:cs typeface="Calibri"/>
                <a:sym typeface="Calibri"/>
              </a:rPr>
              <a:t>serie</a:t>
            </a:r>
            <a:r>
              <a:rPr lang="en-GB" sz="1700" b="1" dirty="0">
                <a:solidFill>
                  <a:srgbClr val="FF0000"/>
                </a:solidFill>
                <a:latin typeface="Calibri"/>
                <a:ea typeface="Calibri"/>
                <a:cs typeface="Calibri"/>
                <a:sym typeface="Calibri"/>
              </a:rPr>
              <a:t> es </a:t>
            </a:r>
            <a:r>
              <a:rPr lang="en-GB" sz="1700" b="1" dirty="0" err="1">
                <a:solidFill>
                  <a:srgbClr val="FF0000"/>
                </a:solidFill>
                <a:latin typeface="Calibri"/>
                <a:ea typeface="Calibri"/>
                <a:cs typeface="Calibri"/>
                <a:sym typeface="Calibri"/>
              </a:rPr>
              <a:t>estacionaria</a:t>
            </a:r>
            <a:r>
              <a:rPr lang="en-GB" sz="1700" b="1" dirty="0">
                <a:solidFill>
                  <a:srgbClr val="FF0000"/>
                </a:solidFill>
                <a:latin typeface="Calibri"/>
                <a:ea typeface="Calibri"/>
                <a:cs typeface="Calibri"/>
                <a:sym typeface="Calibri"/>
              </a:rPr>
              <a:t>?</a:t>
            </a:r>
          </a:p>
          <a:p>
            <a:pPr marL="0" marR="0" lvl="0" indent="0" algn="l" rtl="0">
              <a:lnSpc>
                <a:spcPct val="100000"/>
              </a:lnSpc>
              <a:spcBef>
                <a:spcPts val="0"/>
              </a:spcBef>
              <a:spcAft>
                <a:spcPts val="0"/>
              </a:spcAft>
              <a:buClr>
                <a:srgbClr val="000000"/>
              </a:buClr>
              <a:buSzPts val="1900"/>
              <a:buFont typeface="Arial"/>
              <a:buNone/>
            </a:pPr>
            <a:r>
              <a:rPr lang="es-ES" sz="1700" dirty="0">
                <a:solidFill>
                  <a:schemeClr val="bg1"/>
                </a:solidFill>
                <a:latin typeface="Calibri"/>
                <a:ea typeface="Calibri"/>
                <a:cs typeface="Calibri"/>
                <a:sym typeface="Calibri"/>
              </a:rPr>
              <a:t>El </a:t>
            </a:r>
            <a:r>
              <a:rPr lang="es-ES" sz="1700" dirty="0" err="1">
                <a:solidFill>
                  <a:schemeClr val="bg1"/>
                </a:solidFill>
                <a:latin typeface="Calibri"/>
                <a:ea typeface="Calibri"/>
                <a:cs typeface="Calibri"/>
                <a:sym typeface="Calibri"/>
              </a:rPr>
              <a:t>Augmented</a:t>
            </a:r>
            <a:r>
              <a:rPr lang="es-ES" sz="1700" dirty="0">
                <a:solidFill>
                  <a:schemeClr val="bg1"/>
                </a:solidFill>
                <a:latin typeface="Calibri"/>
                <a:ea typeface="Calibri"/>
                <a:cs typeface="Calibri"/>
                <a:sym typeface="Calibri"/>
              </a:rPr>
              <a:t> </a:t>
            </a:r>
            <a:r>
              <a:rPr lang="es-ES" sz="1700" dirty="0" err="1">
                <a:solidFill>
                  <a:schemeClr val="bg1"/>
                </a:solidFill>
                <a:latin typeface="Calibri"/>
                <a:ea typeface="Calibri"/>
                <a:cs typeface="Calibri"/>
                <a:sym typeface="Calibri"/>
              </a:rPr>
              <a:t>Dickey</a:t>
            </a:r>
            <a:r>
              <a:rPr lang="es-ES" sz="1700" dirty="0">
                <a:solidFill>
                  <a:schemeClr val="bg1"/>
                </a:solidFill>
                <a:latin typeface="Calibri"/>
                <a:ea typeface="Calibri"/>
                <a:cs typeface="Calibri"/>
                <a:sym typeface="Calibri"/>
              </a:rPr>
              <a:t>-Fuller test (ADF Test) es una prueba estadística utilizada en análisis de series temporales para verificar si una serie es estacionaria o no.</a:t>
            </a:r>
          </a:p>
          <a:p>
            <a:pPr marL="0" marR="0" lvl="0" indent="0" algn="l" rtl="0">
              <a:lnSpc>
                <a:spcPct val="100000"/>
              </a:lnSpc>
              <a:spcBef>
                <a:spcPts val="0"/>
              </a:spcBef>
              <a:spcAft>
                <a:spcPts val="0"/>
              </a:spcAft>
              <a:buClr>
                <a:srgbClr val="000000"/>
              </a:buClr>
              <a:buSzPts val="1900"/>
              <a:buFont typeface="Arial"/>
              <a:buNone/>
            </a:pPr>
            <a:endParaRPr lang="es-ES" sz="1700" dirty="0">
              <a:solidFill>
                <a:schemeClr val="bg1"/>
              </a:solidFill>
              <a:latin typeface="Calibri"/>
              <a:ea typeface="Calibri"/>
              <a:cs typeface="Calibri"/>
              <a:sym typeface="Calibri"/>
            </a:endParaRPr>
          </a:p>
          <a:p>
            <a:r>
              <a:rPr lang="es-ES" sz="1700" b="1" dirty="0">
                <a:solidFill>
                  <a:srgbClr val="FF0000"/>
                </a:solidFill>
              </a:rPr>
              <a:t>¿Cómo funciona el ADF Test?</a:t>
            </a:r>
          </a:p>
          <a:p>
            <a:r>
              <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rPr>
              <a:t>El test verifica la presencia de una </a:t>
            </a:r>
            <a:r>
              <a:rPr lang="es-ES" sz="1700" b="1" dirty="0">
                <a:solidFill>
                  <a:schemeClr val="bg1"/>
                </a:solidFill>
                <a:latin typeface="Calibri" panose="020F0502020204030204" pitchFamily="34" charset="0"/>
                <a:ea typeface="Calibri" panose="020F0502020204030204" pitchFamily="34" charset="0"/>
                <a:cs typeface="Calibri" panose="020F0502020204030204" pitchFamily="34" charset="0"/>
              </a:rPr>
              <a:t>raíz unitaria</a:t>
            </a:r>
            <a:r>
              <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rPr>
              <a:t>, que indica que la serie no es estacionaria. Se plantea la siguiente hipótesis:</a:t>
            </a:r>
          </a:p>
          <a:p>
            <a:endPar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s-ES" sz="1700" b="1" dirty="0">
                <a:solidFill>
                  <a:schemeClr val="bg1"/>
                </a:solidFill>
                <a:latin typeface="Calibri" panose="020F0502020204030204" pitchFamily="34" charset="0"/>
                <a:ea typeface="Calibri" panose="020F0502020204030204" pitchFamily="34" charset="0"/>
                <a:cs typeface="Calibri" panose="020F0502020204030204" pitchFamily="34" charset="0"/>
              </a:rPr>
              <a:t>Hipótesis nula (H0​)</a:t>
            </a:r>
            <a:r>
              <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rPr>
              <a:t>: La serie tiene una raíz unitaria (es decir, no es estacionaria).</a:t>
            </a:r>
          </a:p>
          <a:p>
            <a:r>
              <a:rPr lang="es-ES" sz="1700" b="1" dirty="0">
                <a:solidFill>
                  <a:schemeClr val="bg1"/>
                </a:solidFill>
                <a:latin typeface="Calibri" panose="020F0502020204030204" pitchFamily="34" charset="0"/>
                <a:ea typeface="Calibri" panose="020F0502020204030204" pitchFamily="34" charset="0"/>
                <a:cs typeface="Calibri" panose="020F0502020204030204" pitchFamily="34" charset="0"/>
              </a:rPr>
              <a:t>Hipótesis alternativa (H1​)</a:t>
            </a:r>
            <a:r>
              <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rPr>
              <a:t>: La serie es estacionaria.</a:t>
            </a:r>
          </a:p>
          <a:p>
            <a:pPr>
              <a:buFont typeface="Arial" panose="020B0604020202020204" pitchFamily="34" charset="0"/>
              <a:buChar char="•"/>
            </a:pPr>
            <a:endPar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es-ES" sz="1700" dirty="0">
                <a:solidFill>
                  <a:schemeClr val="bg1"/>
                </a:solidFill>
                <a:latin typeface="Calibri" panose="020F0502020204030204" pitchFamily="34" charset="0"/>
                <a:ea typeface="Calibri" panose="020F0502020204030204" pitchFamily="34" charset="0"/>
                <a:cs typeface="Calibri" panose="020F0502020204030204" pitchFamily="34" charset="0"/>
              </a:rPr>
              <a:t>Si el p-valor obtenido en la prueba es menor que un umbral (normalmente 0.05), se rechaza la hipótesis nula, lo que indica que la serie es estacionaria.</a:t>
            </a:r>
            <a:endParaRPr sz="1700" dirty="0">
              <a:solidFill>
                <a:schemeClr val="bg1"/>
              </a:solidFill>
              <a:latin typeface="Calibri"/>
              <a:ea typeface="Calibri"/>
              <a:cs typeface="Calibri"/>
              <a:sym typeface="Calibri"/>
            </a:endParaRPr>
          </a:p>
        </p:txBody>
      </p:sp>
      <p:pic>
        <p:nvPicPr>
          <p:cNvPr id="2050" name="Picture 2" descr="No hay descripción alternativa para esta imagen">
            <a:extLst>
              <a:ext uri="{FF2B5EF4-FFF2-40B4-BE49-F238E27FC236}">
                <a16:creationId xmlns:a16="http://schemas.microsoft.com/office/drawing/2014/main" id="{A38181A8-CF23-475F-BD3B-7C1017B6C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30" y="1927412"/>
            <a:ext cx="4656170" cy="346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09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a8b485b1ff_0_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Autocorrelación</a:t>
            </a:r>
            <a:endParaRPr dirty="0"/>
          </a:p>
        </p:txBody>
      </p:sp>
      <p:sp>
        <p:nvSpPr>
          <p:cNvPr id="243" name="Google Shape;243;ga8b485b1ff_0_12"/>
          <p:cNvSpPr txBox="1"/>
          <p:nvPr/>
        </p:nvSpPr>
        <p:spPr>
          <a:xfrm>
            <a:off x="906400" y="1608850"/>
            <a:ext cx="5289300" cy="452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1700" dirty="0">
                <a:solidFill>
                  <a:schemeClr val="lt1"/>
                </a:solidFill>
                <a:latin typeface="Calibri"/>
                <a:ea typeface="Calibri"/>
                <a:cs typeface="Calibri"/>
                <a:sym typeface="Calibri"/>
              </a:rPr>
              <a:t>La autocorrelación mide la relación entre los valores de una serie de tiempo y sus valores pasados en diferentes momentos (</a:t>
            </a:r>
            <a:r>
              <a:rPr lang="es-ES" sz="1700" dirty="0" err="1">
                <a:solidFill>
                  <a:schemeClr val="lt1"/>
                </a:solidFill>
                <a:latin typeface="Calibri"/>
                <a:ea typeface="Calibri"/>
                <a:cs typeface="Calibri"/>
                <a:sym typeface="Calibri"/>
              </a:rPr>
              <a:t>lags</a:t>
            </a:r>
            <a:r>
              <a:rPr lang="es-ES" sz="1700" dirty="0">
                <a:solidFill>
                  <a:schemeClr val="lt1"/>
                </a:solidFill>
                <a:latin typeface="Calibri"/>
                <a:ea typeface="Calibri"/>
                <a:cs typeface="Calibri"/>
                <a:sym typeface="Calibri"/>
              </a:rPr>
              <a:t>). Es decir, evalúa cómo un valor en un tiempo 𝑡t está relacionado con su propio pasado 𝑡−𝑘. </a:t>
            </a:r>
          </a:p>
          <a:p>
            <a:pPr marL="0" marR="0" lvl="0" indent="0" algn="l" rtl="0">
              <a:lnSpc>
                <a:spcPct val="100000"/>
              </a:lnSpc>
              <a:spcBef>
                <a:spcPts val="0"/>
              </a:spcBef>
              <a:spcAft>
                <a:spcPts val="0"/>
              </a:spcAft>
              <a:buClr>
                <a:srgbClr val="000000"/>
              </a:buClr>
              <a:buSzPts val="1900"/>
              <a:buFont typeface="Arial"/>
              <a:buNone/>
            </a:pPr>
            <a:endParaRPr lang="es-ES" sz="17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700" dirty="0">
                <a:solidFill>
                  <a:schemeClr val="lt1"/>
                </a:solidFill>
                <a:latin typeface="Calibri"/>
                <a:ea typeface="Calibri"/>
                <a:cs typeface="Calibri"/>
                <a:sym typeface="Calibri"/>
              </a:rPr>
              <a:t>Se usa para detectar patrones cíclicos, tendencias y dependencias temporales en los datos.</a:t>
            </a:r>
          </a:p>
          <a:p>
            <a:pPr marL="0" marR="0" lvl="0" indent="0" algn="l" rtl="0">
              <a:lnSpc>
                <a:spcPct val="100000"/>
              </a:lnSpc>
              <a:spcBef>
                <a:spcPts val="0"/>
              </a:spcBef>
              <a:spcAft>
                <a:spcPts val="0"/>
              </a:spcAft>
              <a:buClr>
                <a:srgbClr val="000000"/>
              </a:buClr>
              <a:buSzPts val="1900"/>
              <a:buFont typeface="Arial"/>
              <a:buNone/>
            </a:pPr>
            <a:endParaRPr lang="es-ES" sz="1700" dirty="0">
              <a:solidFill>
                <a:schemeClr val="lt1"/>
              </a:solidFill>
              <a:latin typeface="Calibri"/>
              <a:ea typeface="Calibri"/>
              <a:cs typeface="Calibri"/>
              <a:sym typeface="Calibri"/>
            </a:endParaRPr>
          </a:p>
          <a:p>
            <a:r>
              <a:rPr lang="es-ES" sz="1700" dirty="0">
                <a:solidFill>
                  <a:schemeClr val="lt1"/>
                </a:solidFill>
                <a:latin typeface="Calibri"/>
                <a:ea typeface="Calibri"/>
                <a:cs typeface="Calibri"/>
              </a:rPr>
              <a:t>Por ejemplo:</a:t>
            </a:r>
          </a:p>
          <a:p>
            <a:r>
              <a:rPr lang="es-ES" sz="1700" dirty="0">
                <a:solidFill>
                  <a:schemeClr val="lt1"/>
                </a:solidFill>
                <a:latin typeface="Calibri"/>
                <a:ea typeface="Calibri"/>
                <a:cs typeface="Calibri"/>
              </a:rPr>
              <a:t>- Identificar estacionalidad: Si la autocorrelación es alta en ciertos </a:t>
            </a:r>
            <a:r>
              <a:rPr lang="es-ES" sz="1700" dirty="0" err="1">
                <a:solidFill>
                  <a:schemeClr val="lt1"/>
                </a:solidFill>
                <a:latin typeface="Calibri"/>
                <a:ea typeface="Calibri"/>
                <a:cs typeface="Calibri"/>
              </a:rPr>
              <a:t>lags</a:t>
            </a:r>
            <a:r>
              <a:rPr lang="es-ES" sz="1700" dirty="0">
                <a:solidFill>
                  <a:schemeClr val="lt1"/>
                </a:solidFill>
                <a:latin typeface="Calibri"/>
                <a:ea typeface="Calibri"/>
                <a:cs typeface="Calibri"/>
              </a:rPr>
              <a:t> (por ejemplo, cada 12 meses en datos mensuales), indica un patrón repetitivo.</a:t>
            </a:r>
          </a:p>
          <a:p>
            <a:r>
              <a:rPr lang="es-ES" sz="1700" dirty="0">
                <a:solidFill>
                  <a:schemeClr val="lt1"/>
                </a:solidFill>
                <a:latin typeface="Calibri"/>
                <a:ea typeface="Calibri"/>
                <a:cs typeface="Calibri"/>
              </a:rPr>
              <a:t>- Detectar tendencias: Si </a:t>
            </a:r>
            <a:r>
              <a:rPr lang="es-ES" sz="1700" dirty="0" err="1">
                <a:solidFill>
                  <a:schemeClr val="lt1"/>
                </a:solidFill>
                <a:latin typeface="Calibri"/>
                <a:ea typeface="Calibri"/>
                <a:cs typeface="Calibri"/>
              </a:rPr>
              <a:t>rk</a:t>
            </a:r>
            <a:r>
              <a:rPr lang="es-ES" sz="1700" dirty="0">
                <a:solidFill>
                  <a:schemeClr val="lt1"/>
                </a:solidFill>
                <a:latin typeface="Calibri"/>
                <a:ea typeface="Calibri"/>
                <a:cs typeface="Calibri"/>
              </a:rPr>
              <a:t> decrece lentamente en los primeros </a:t>
            </a:r>
            <a:r>
              <a:rPr lang="es-ES" sz="1700" dirty="0" err="1">
                <a:solidFill>
                  <a:schemeClr val="lt1"/>
                </a:solidFill>
                <a:latin typeface="Calibri"/>
                <a:ea typeface="Calibri"/>
                <a:cs typeface="Calibri"/>
              </a:rPr>
              <a:t>lags</a:t>
            </a:r>
            <a:r>
              <a:rPr lang="es-ES" sz="1700" dirty="0">
                <a:solidFill>
                  <a:schemeClr val="lt1"/>
                </a:solidFill>
                <a:latin typeface="Calibri"/>
                <a:ea typeface="Calibri"/>
                <a:cs typeface="Calibri"/>
              </a:rPr>
              <a:t>, la serie tiene una tendencia.</a:t>
            </a:r>
          </a:p>
          <a:p>
            <a:r>
              <a:rPr lang="es-ES" sz="1700" dirty="0">
                <a:solidFill>
                  <a:schemeClr val="lt1"/>
                </a:solidFill>
                <a:latin typeface="Calibri"/>
                <a:ea typeface="Calibri"/>
                <a:cs typeface="Calibri"/>
              </a:rPr>
              <a:t>- Construcción de modelos ARIMA: La autocorrelación es clave para determinar los parámetros del modelo ARIMA, como el número de términos autorregresivos.</a:t>
            </a:r>
          </a:p>
          <a:p>
            <a:pPr marL="0" marR="0" lvl="0" indent="0" algn="l" rtl="0">
              <a:lnSpc>
                <a:spcPct val="100000"/>
              </a:lnSpc>
              <a:spcBef>
                <a:spcPts val="0"/>
              </a:spcBef>
              <a:spcAft>
                <a:spcPts val="0"/>
              </a:spcAft>
              <a:buClr>
                <a:srgbClr val="000000"/>
              </a:buClr>
              <a:buSzPts val="1900"/>
              <a:buFont typeface="Arial"/>
              <a:buNone/>
            </a:pPr>
            <a:endParaRPr sz="17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700" dirty="0">
              <a:solidFill>
                <a:schemeClr val="lt1"/>
              </a:solidFill>
              <a:latin typeface="Calibri"/>
              <a:ea typeface="Calibri"/>
              <a:cs typeface="Calibri"/>
              <a:sym typeface="Calibri"/>
            </a:endParaRPr>
          </a:p>
        </p:txBody>
      </p:sp>
      <p:pic>
        <p:nvPicPr>
          <p:cNvPr id="3" name="Imagen 2">
            <a:extLst>
              <a:ext uri="{FF2B5EF4-FFF2-40B4-BE49-F238E27FC236}">
                <a16:creationId xmlns:a16="http://schemas.microsoft.com/office/drawing/2014/main" id="{844E840C-8273-4E4F-B85A-D7A077535517}"/>
              </a:ext>
            </a:extLst>
          </p:cNvPr>
          <p:cNvPicPr>
            <a:picLocks noChangeAspect="1"/>
          </p:cNvPicPr>
          <p:nvPr/>
        </p:nvPicPr>
        <p:blipFill rotWithShape="1">
          <a:blip r:embed="rId3"/>
          <a:srcRect l="50000"/>
          <a:stretch/>
        </p:blipFill>
        <p:spPr>
          <a:xfrm>
            <a:off x="6861394" y="3769659"/>
            <a:ext cx="4492406" cy="2459530"/>
          </a:xfrm>
          <a:prstGeom prst="rect">
            <a:avLst/>
          </a:prstGeom>
        </p:spPr>
      </p:pic>
      <p:pic>
        <p:nvPicPr>
          <p:cNvPr id="8" name="Imagen 7">
            <a:extLst>
              <a:ext uri="{FF2B5EF4-FFF2-40B4-BE49-F238E27FC236}">
                <a16:creationId xmlns:a16="http://schemas.microsoft.com/office/drawing/2014/main" id="{672EE3E9-8DB9-4D92-88F9-BB38612C405D}"/>
              </a:ext>
            </a:extLst>
          </p:cNvPr>
          <p:cNvPicPr>
            <a:picLocks noChangeAspect="1"/>
          </p:cNvPicPr>
          <p:nvPr/>
        </p:nvPicPr>
        <p:blipFill rotWithShape="1">
          <a:blip r:embed="rId3"/>
          <a:srcRect r="50000"/>
          <a:stretch/>
        </p:blipFill>
        <p:spPr>
          <a:xfrm>
            <a:off x="6861394" y="969470"/>
            <a:ext cx="4492406" cy="2459530"/>
          </a:xfrm>
          <a:prstGeom prst="rect">
            <a:avLst/>
          </a:prstGeom>
        </p:spPr>
      </p:pic>
    </p:spTree>
    <p:extLst>
      <p:ext uri="{BB962C8B-B14F-4D97-AF65-F5344CB8AC3E}">
        <p14:creationId xmlns:p14="http://schemas.microsoft.com/office/powerpoint/2010/main" val="4119339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a8b485b1ff_0_256"/>
          <p:cNvSpPr txBox="1">
            <a:spLocks noGrp="1"/>
          </p:cNvSpPr>
          <p:nvPr>
            <p:ph type="title"/>
          </p:nvPr>
        </p:nvSpPr>
        <p:spPr>
          <a:xfrm>
            <a:off x="789500" y="1875050"/>
            <a:ext cx="10515600" cy="254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dirty="0">
                <a:solidFill>
                  <a:srgbClr val="FF0000"/>
                </a:solidFill>
              </a:rPr>
              <a:t>Series de Tiempo</a:t>
            </a:r>
            <a:endParaRPr dirty="0">
              <a:solidFill>
                <a:srgbClr val="FF0000"/>
              </a:solidFill>
            </a:endParaRPr>
          </a:p>
          <a:p>
            <a:pPr marL="0" lvl="0" indent="0" algn="ctr" rtl="0">
              <a:lnSpc>
                <a:spcPct val="90000"/>
              </a:lnSpc>
              <a:spcBef>
                <a:spcPts val="0"/>
              </a:spcBef>
              <a:spcAft>
                <a:spcPts val="0"/>
              </a:spcAft>
              <a:buClr>
                <a:srgbClr val="FF0000"/>
              </a:buClr>
              <a:buSzPts val="4400"/>
              <a:buFont typeface="Calibri"/>
              <a:buNone/>
            </a:pPr>
            <a:endParaRPr dirty="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ga8b485b1ff_0_278"/>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dirty="0" err="1">
                <a:solidFill>
                  <a:srgbClr val="FF0000"/>
                </a:solidFill>
              </a:rPr>
              <a:t>Tipos</a:t>
            </a:r>
            <a:r>
              <a:rPr lang="en-GB" sz="3700" dirty="0">
                <a:solidFill>
                  <a:srgbClr val="FF0000"/>
                </a:solidFill>
              </a:rPr>
              <a:t> de </a:t>
            </a:r>
            <a:r>
              <a:rPr lang="en-GB" sz="3700" dirty="0" err="1">
                <a:solidFill>
                  <a:srgbClr val="FF0000"/>
                </a:solidFill>
              </a:rPr>
              <a:t>Autocorrelación</a:t>
            </a:r>
            <a:endParaRPr sz="3700" dirty="0"/>
          </a:p>
        </p:txBody>
      </p:sp>
      <p:sp>
        <p:nvSpPr>
          <p:cNvPr id="6" name="Google Shape;177;ga8b485b1ff_0_101">
            <a:extLst>
              <a:ext uri="{FF2B5EF4-FFF2-40B4-BE49-F238E27FC236}">
                <a16:creationId xmlns:a16="http://schemas.microsoft.com/office/drawing/2014/main" id="{F69B2B44-B5B7-4CB4-A96D-37C11740F6BB}"/>
              </a:ext>
            </a:extLst>
          </p:cNvPr>
          <p:cNvSpPr txBox="1"/>
          <p:nvPr/>
        </p:nvSpPr>
        <p:spPr>
          <a:xfrm>
            <a:off x="1581123" y="1744980"/>
            <a:ext cx="3087600" cy="677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s-ES" sz="2000" b="1" dirty="0">
                <a:solidFill>
                  <a:schemeClr val="lt1"/>
                </a:solidFill>
                <a:latin typeface="Calibri"/>
                <a:ea typeface="Calibri"/>
                <a:cs typeface="Calibri"/>
                <a:sym typeface="Calibri"/>
              </a:rPr>
              <a:t>Función de autocorrelación</a:t>
            </a:r>
          </a:p>
          <a:p>
            <a:pPr marL="0" marR="0" lvl="0" indent="0" algn="ctr" rtl="0">
              <a:lnSpc>
                <a:spcPct val="100000"/>
              </a:lnSpc>
              <a:spcBef>
                <a:spcPts val="0"/>
              </a:spcBef>
              <a:spcAft>
                <a:spcPts val="0"/>
              </a:spcAft>
              <a:buClr>
                <a:srgbClr val="000000"/>
              </a:buClr>
              <a:buSzPts val="1900"/>
              <a:buFont typeface="Arial"/>
              <a:buNone/>
            </a:pPr>
            <a:r>
              <a:rPr lang="es-ES" sz="2000" b="1" dirty="0">
                <a:solidFill>
                  <a:schemeClr val="lt1"/>
                </a:solidFill>
                <a:latin typeface="Calibri"/>
                <a:ea typeface="Calibri"/>
                <a:cs typeface="Calibri"/>
                <a:sym typeface="Calibri"/>
              </a:rPr>
              <a:t>ACF</a:t>
            </a:r>
            <a:endParaRPr sz="2000" b="1" dirty="0">
              <a:solidFill>
                <a:schemeClr val="lt1"/>
              </a:solidFill>
              <a:latin typeface="Calibri"/>
              <a:ea typeface="Calibri"/>
              <a:cs typeface="Calibri"/>
              <a:sym typeface="Calibri"/>
            </a:endParaRPr>
          </a:p>
        </p:txBody>
      </p:sp>
      <p:sp>
        <p:nvSpPr>
          <p:cNvPr id="7" name="Google Shape;178;ga8b485b1ff_0_101">
            <a:extLst>
              <a:ext uri="{FF2B5EF4-FFF2-40B4-BE49-F238E27FC236}">
                <a16:creationId xmlns:a16="http://schemas.microsoft.com/office/drawing/2014/main" id="{4DB394EA-3A25-4FB7-BB21-51848E2C66B1}"/>
              </a:ext>
            </a:extLst>
          </p:cNvPr>
          <p:cNvSpPr txBox="1"/>
          <p:nvPr/>
        </p:nvSpPr>
        <p:spPr>
          <a:xfrm>
            <a:off x="6472518" y="1697880"/>
            <a:ext cx="3978201" cy="7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900"/>
              <a:buFont typeface="Arial"/>
              <a:buNone/>
            </a:pPr>
            <a:r>
              <a:rPr lang="es-ES" sz="2000" b="1" dirty="0">
                <a:solidFill>
                  <a:schemeClr val="lt1"/>
                </a:solidFill>
                <a:latin typeface="Calibri"/>
                <a:ea typeface="Calibri"/>
                <a:cs typeface="Calibri"/>
                <a:sym typeface="Calibri"/>
              </a:rPr>
              <a:t>Función de Autocorrelación Parcial</a:t>
            </a:r>
          </a:p>
          <a:p>
            <a:pPr marL="0" lvl="0" indent="0" algn="ctr" rtl="0">
              <a:spcBef>
                <a:spcPts val="0"/>
              </a:spcBef>
              <a:spcAft>
                <a:spcPts val="0"/>
              </a:spcAft>
              <a:buClr>
                <a:schemeClr val="dk1"/>
              </a:buClr>
              <a:buSzPts val="1900"/>
              <a:buFont typeface="Arial"/>
              <a:buNone/>
            </a:pPr>
            <a:r>
              <a:rPr lang="es-ES" sz="2000" b="1" dirty="0">
                <a:solidFill>
                  <a:schemeClr val="lt1"/>
                </a:solidFill>
                <a:latin typeface="Calibri"/>
                <a:ea typeface="Calibri"/>
                <a:cs typeface="Calibri"/>
                <a:sym typeface="Calibri"/>
              </a:rPr>
              <a:t>PACF</a:t>
            </a:r>
            <a:endParaRPr sz="2000" b="1" dirty="0">
              <a:solidFill>
                <a:schemeClr val="lt1"/>
              </a:solidFill>
              <a:latin typeface="Calibri"/>
              <a:ea typeface="Calibri"/>
              <a:cs typeface="Calibri"/>
              <a:sym typeface="Calibri"/>
            </a:endParaRPr>
          </a:p>
        </p:txBody>
      </p:sp>
      <p:sp>
        <p:nvSpPr>
          <p:cNvPr id="4" name="CuadroTexto 3">
            <a:extLst>
              <a:ext uri="{FF2B5EF4-FFF2-40B4-BE49-F238E27FC236}">
                <a16:creationId xmlns:a16="http://schemas.microsoft.com/office/drawing/2014/main" id="{D120B7AF-0D42-4DC4-BC09-22B2CF58A237}"/>
              </a:ext>
            </a:extLst>
          </p:cNvPr>
          <p:cNvSpPr txBox="1"/>
          <p:nvPr/>
        </p:nvSpPr>
        <p:spPr>
          <a:xfrm>
            <a:off x="1013012" y="2675428"/>
            <a:ext cx="4634754" cy="523220"/>
          </a:xfrm>
          <a:prstGeom prst="rect">
            <a:avLst/>
          </a:prstGeom>
          <a:noFill/>
        </p:spPr>
        <p:txBody>
          <a:bodyPr wrap="square" rtlCol="0">
            <a:spAutoFit/>
          </a:bodyPr>
          <a:lstStyle/>
          <a:p>
            <a:r>
              <a:rPr lang="es-ES" dirty="0">
                <a:solidFill>
                  <a:schemeClr val="bg1"/>
                </a:solidFill>
              </a:rPr>
              <a:t>Usa ACF para detectar patrones generales (tendencia, estacionalidad).</a:t>
            </a:r>
          </a:p>
        </p:txBody>
      </p:sp>
      <p:sp>
        <p:nvSpPr>
          <p:cNvPr id="13" name="CuadroTexto 12">
            <a:extLst>
              <a:ext uri="{FF2B5EF4-FFF2-40B4-BE49-F238E27FC236}">
                <a16:creationId xmlns:a16="http://schemas.microsoft.com/office/drawing/2014/main" id="{2A8B5386-F9C6-4F8A-B804-828E70825E4A}"/>
              </a:ext>
            </a:extLst>
          </p:cNvPr>
          <p:cNvSpPr txBox="1"/>
          <p:nvPr/>
        </p:nvSpPr>
        <p:spPr>
          <a:xfrm>
            <a:off x="6144241" y="2675428"/>
            <a:ext cx="4634754" cy="523220"/>
          </a:xfrm>
          <a:prstGeom prst="rect">
            <a:avLst/>
          </a:prstGeom>
          <a:noFill/>
        </p:spPr>
        <p:txBody>
          <a:bodyPr wrap="square" rtlCol="0">
            <a:spAutoFit/>
          </a:bodyPr>
          <a:lstStyle/>
          <a:p>
            <a:pPr>
              <a:buFont typeface="Arial" panose="020B0604020202020204" pitchFamily="34" charset="0"/>
              <a:buChar char="•"/>
            </a:pPr>
            <a:r>
              <a:rPr lang="es-ES" dirty="0">
                <a:solidFill>
                  <a:schemeClr val="bg1"/>
                </a:solidFill>
              </a:rPr>
              <a:t>Usa PACF para saber cuántos valores pasados afectan directamente el presente.</a:t>
            </a:r>
          </a:p>
        </p:txBody>
      </p:sp>
      <p:sp>
        <p:nvSpPr>
          <p:cNvPr id="18" name="CuadroTexto 17">
            <a:extLst>
              <a:ext uri="{FF2B5EF4-FFF2-40B4-BE49-F238E27FC236}">
                <a16:creationId xmlns:a16="http://schemas.microsoft.com/office/drawing/2014/main" id="{FFF9BC9B-EE20-4DAF-A4B8-73B144A66B68}"/>
              </a:ext>
            </a:extLst>
          </p:cNvPr>
          <p:cNvSpPr txBox="1"/>
          <p:nvPr/>
        </p:nvSpPr>
        <p:spPr>
          <a:xfrm>
            <a:off x="1013012" y="3397743"/>
            <a:ext cx="4634754" cy="523220"/>
          </a:xfrm>
          <a:prstGeom prst="rect">
            <a:avLst/>
          </a:prstGeom>
          <a:noFill/>
        </p:spPr>
        <p:txBody>
          <a:bodyPr wrap="square" rtlCol="0">
            <a:spAutoFit/>
          </a:bodyPr>
          <a:lstStyle/>
          <a:p>
            <a:r>
              <a:rPr lang="es-ES" dirty="0">
                <a:solidFill>
                  <a:schemeClr val="bg1"/>
                </a:solidFill>
              </a:rPr>
              <a:t>ACF nos dirá: "Hoy está relacionado con ayer, antes de ayer, y todos los días anteriores combinados."</a:t>
            </a:r>
          </a:p>
        </p:txBody>
      </p:sp>
      <p:sp>
        <p:nvSpPr>
          <p:cNvPr id="19" name="CuadroTexto 18">
            <a:extLst>
              <a:ext uri="{FF2B5EF4-FFF2-40B4-BE49-F238E27FC236}">
                <a16:creationId xmlns:a16="http://schemas.microsoft.com/office/drawing/2014/main" id="{CB196E49-D278-45E7-955C-7D3E766E7733}"/>
              </a:ext>
            </a:extLst>
          </p:cNvPr>
          <p:cNvSpPr txBox="1"/>
          <p:nvPr/>
        </p:nvSpPr>
        <p:spPr>
          <a:xfrm>
            <a:off x="6144241" y="3397743"/>
            <a:ext cx="4634754" cy="738664"/>
          </a:xfrm>
          <a:prstGeom prst="rect">
            <a:avLst/>
          </a:prstGeom>
          <a:noFill/>
        </p:spPr>
        <p:txBody>
          <a:bodyPr wrap="square" rtlCol="0">
            <a:spAutoFit/>
          </a:bodyPr>
          <a:lstStyle/>
          <a:p>
            <a:pPr>
              <a:buFont typeface="Arial" panose="020B0604020202020204" pitchFamily="34" charset="0"/>
              <a:buChar char="•"/>
            </a:pPr>
            <a:r>
              <a:rPr lang="es-ES" dirty="0">
                <a:solidFill>
                  <a:schemeClr val="bg1"/>
                </a:solidFill>
              </a:rPr>
              <a:t>PACF nos dirá: "Hoy está relacionado directamente con ayer, pero no con antes de ayer, excepto por la influencia de ayer."</a:t>
            </a:r>
          </a:p>
        </p:txBody>
      </p:sp>
    </p:spTree>
    <p:extLst>
      <p:ext uri="{BB962C8B-B14F-4D97-AF65-F5344CB8AC3E}">
        <p14:creationId xmlns:p14="http://schemas.microsoft.com/office/powerpoint/2010/main" val="139252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a8b485b1ff_0_278"/>
          <p:cNvSpPr txBox="1"/>
          <p:nvPr/>
        </p:nvSpPr>
        <p:spPr>
          <a:xfrm>
            <a:off x="637449" y="1543988"/>
            <a:ext cx="5367111" cy="4877132"/>
          </a:xfrm>
          <a:prstGeom prst="rect">
            <a:avLst/>
          </a:prstGeom>
          <a:noFill/>
          <a:ln>
            <a:noFill/>
          </a:ln>
        </p:spPr>
        <p:txBody>
          <a:bodyPr spcFirstLastPara="1" wrap="square" lIns="91425" tIns="91425" rIns="91425" bIns="91425" anchor="t" anchorCtr="0">
            <a:noAutofit/>
          </a:bodyPr>
          <a:lstStyle/>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Una hipótesis es una pregunta que acepta si/no como respuesta</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¿El salario medio de España es igual que el europeo?</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H0: hipótesis nula</a:t>
            </a: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H1: hipótesis alternativa</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a:buClr>
                <a:schemeClr val="bg1"/>
              </a:buClr>
            </a:pPr>
            <a:r>
              <a:rPr lang="es-ES" sz="1600" dirty="0">
                <a:solidFill>
                  <a:schemeClr val="lt1"/>
                </a:solidFill>
                <a:latin typeface="Calibri"/>
                <a:ea typeface="Calibri"/>
                <a:cs typeface="Calibri"/>
                <a:sym typeface="Calibri"/>
              </a:rPr>
              <a:t>H0: El salario medio España &lt;&gt; Salario medio europeo</a:t>
            </a: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H1: El salario medio España = Salario medio europeo</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Un p-value es la probabilidad de error de aceptar H1 como cierta, cuando en realidad es falsa.</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P-value = 10%, significa que 10 de cada 100 muestras me voy a equivoca en mi hipótesis.</a:t>
            </a:r>
          </a:p>
          <a:p>
            <a:pPr marR="0" lvl="0" algn="l" rtl="0">
              <a:lnSpc>
                <a:spcPct val="100000"/>
              </a:lnSpc>
              <a:spcBef>
                <a:spcPts val="0"/>
              </a:spcBef>
              <a:spcAft>
                <a:spcPts val="0"/>
              </a:spcAft>
              <a:buClr>
                <a:schemeClr val="bg1"/>
              </a:buClr>
            </a:pPr>
            <a:endParaRPr lang="es-ES" sz="1600" dirty="0">
              <a:solidFill>
                <a:schemeClr val="lt1"/>
              </a:solidFill>
              <a:latin typeface="Calibri"/>
              <a:ea typeface="Calibri"/>
              <a:cs typeface="Calibri"/>
              <a:sym typeface="Calibri"/>
            </a:endParaRPr>
          </a:p>
          <a:p>
            <a:pPr marR="0" lvl="0" algn="l" rtl="0">
              <a:lnSpc>
                <a:spcPct val="100000"/>
              </a:lnSpc>
              <a:spcBef>
                <a:spcPts val="0"/>
              </a:spcBef>
              <a:spcAft>
                <a:spcPts val="0"/>
              </a:spcAft>
              <a:buClr>
                <a:schemeClr val="bg1"/>
              </a:buClr>
            </a:pPr>
            <a:r>
              <a:rPr lang="es-ES" sz="1600" dirty="0">
                <a:solidFill>
                  <a:schemeClr val="lt1"/>
                </a:solidFill>
                <a:latin typeface="Calibri"/>
                <a:ea typeface="Calibri"/>
                <a:cs typeface="Calibri"/>
                <a:sym typeface="Calibri"/>
              </a:rPr>
              <a:t>Con Alpha, o nivel de significación, elijo H1 o H0</a:t>
            </a:r>
            <a:endParaRPr sz="1600" dirty="0">
              <a:solidFill>
                <a:schemeClr val="lt1"/>
              </a:solidFill>
              <a:latin typeface="Calibri"/>
              <a:ea typeface="Calibri"/>
              <a:cs typeface="Calibri"/>
              <a:sym typeface="Calibri"/>
            </a:endParaRPr>
          </a:p>
        </p:txBody>
      </p:sp>
      <p:sp>
        <p:nvSpPr>
          <p:cNvPr id="312" name="Google Shape;312;ga8b485b1ff_0_278"/>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dirty="0">
                <a:solidFill>
                  <a:srgbClr val="FF0000"/>
                </a:solidFill>
              </a:rPr>
              <a:t>Test de </a:t>
            </a:r>
            <a:r>
              <a:rPr lang="en-GB" sz="3700" dirty="0" err="1">
                <a:solidFill>
                  <a:srgbClr val="FF0000"/>
                </a:solidFill>
              </a:rPr>
              <a:t>hipótesis</a:t>
            </a:r>
            <a:endParaRPr sz="3700" dirty="0"/>
          </a:p>
        </p:txBody>
      </p:sp>
      <p:pic>
        <p:nvPicPr>
          <p:cNvPr id="3" name="Imagen 2">
            <a:extLst>
              <a:ext uri="{FF2B5EF4-FFF2-40B4-BE49-F238E27FC236}">
                <a16:creationId xmlns:a16="http://schemas.microsoft.com/office/drawing/2014/main" id="{BDDA2293-F43D-476F-BDA3-10578A165623}"/>
              </a:ext>
            </a:extLst>
          </p:cNvPr>
          <p:cNvPicPr>
            <a:picLocks noChangeAspect="1"/>
          </p:cNvPicPr>
          <p:nvPr/>
        </p:nvPicPr>
        <p:blipFill>
          <a:blip r:embed="rId3"/>
          <a:stretch>
            <a:fillRect/>
          </a:stretch>
        </p:blipFill>
        <p:spPr>
          <a:xfrm>
            <a:off x="6466522" y="1466215"/>
            <a:ext cx="5172075" cy="4819650"/>
          </a:xfrm>
          <a:prstGeom prst="rect">
            <a:avLst/>
          </a:prstGeom>
        </p:spPr>
      </p:pic>
    </p:spTree>
    <p:extLst>
      <p:ext uri="{BB962C8B-B14F-4D97-AF65-F5344CB8AC3E}">
        <p14:creationId xmlns:p14="http://schemas.microsoft.com/office/powerpoint/2010/main" val="4231620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a8b485b1ff_0_184"/>
          <p:cNvSpPr txBox="1">
            <a:spLocks noGrp="1"/>
          </p:cNvSpPr>
          <p:nvPr>
            <p:ph type="title"/>
          </p:nvPr>
        </p:nvSpPr>
        <p:spPr>
          <a:xfrm>
            <a:off x="441960" y="1619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4000" dirty="0">
                <a:solidFill>
                  <a:srgbClr val="FF0000"/>
                </a:solidFill>
              </a:rPr>
              <a:t>¿</a:t>
            </a:r>
            <a:r>
              <a:rPr lang="en-GB" sz="4000" dirty="0" err="1">
                <a:solidFill>
                  <a:srgbClr val="FF0000"/>
                </a:solidFill>
              </a:rPr>
              <a:t>Cómo</a:t>
            </a:r>
            <a:r>
              <a:rPr lang="en-GB" sz="4000" dirty="0">
                <a:solidFill>
                  <a:srgbClr val="FF0000"/>
                </a:solidFill>
              </a:rPr>
              <a:t> </a:t>
            </a:r>
            <a:r>
              <a:rPr lang="en-GB" sz="4000" dirty="0" err="1">
                <a:solidFill>
                  <a:srgbClr val="FF0000"/>
                </a:solidFill>
              </a:rPr>
              <a:t>compruebo</a:t>
            </a:r>
            <a:r>
              <a:rPr lang="en-GB" sz="4000" dirty="0">
                <a:solidFill>
                  <a:srgbClr val="FF0000"/>
                </a:solidFill>
              </a:rPr>
              <a:t> </a:t>
            </a:r>
            <a:r>
              <a:rPr lang="en-GB" sz="4000" dirty="0" err="1">
                <a:solidFill>
                  <a:srgbClr val="FF0000"/>
                </a:solidFill>
              </a:rPr>
              <a:t>si</a:t>
            </a:r>
            <a:r>
              <a:rPr lang="en-GB" sz="4000" dirty="0">
                <a:solidFill>
                  <a:srgbClr val="FF0000"/>
                </a:solidFill>
              </a:rPr>
              <a:t> una </a:t>
            </a:r>
            <a:r>
              <a:rPr lang="en-GB" sz="4000" dirty="0" err="1">
                <a:solidFill>
                  <a:srgbClr val="FF0000"/>
                </a:solidFill>
              </a:rPr>
              <a:t>serie</a:t>
            </a:r>
            <a:r>
              <a:rPr lang="en-GB" sz="4000" dirty="0">
                <a:solidFill>
                  <a:srgbClr val="FF0000"/>
                </a:solidFill>
              </a:rPr>
              <a:t> </a:t>
            </a:r>
            <a:r>
              <a:rPr lang="en-GB" sz="4000" dirty="0" err="1">
                <a:solidFill>
                  <a:srgbClr val="FF0000"/>
                </a:solidFill>
              </a:rPr>
              <a:t>estacionaria</a:t>
            </a:r>
            <a:r>
              <a:rPr lang="en-GB" sz="4000" dirty="0">
                <a:solidFill>
                  <a:srgbClr val="FF0000"/>
                </a:solidFill>
              </a:rPr>
              <a:t>?</a:t>
            </a:r>
            <a:endParaRPr sz="4000" dirty="0"/>
          </a:p>
        </p:txBody>
      </p:sp>
      <p:sp>
        <p:nvSpPr>
          <p:cNvPr id="252" name="Google Shape;252;ga8b485b1ff_0_184"/>
          <p:cNvSpPr txBox="1"/>
          <p:nvPr/>
        </p:nvSpPr>
        <p:spPr>
          <a:xfrm>
            <a:off x="441960" y="1366410"/>
            <a:ext cx="10160100" cy="284999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lt1"/>
              </a:buClr>
              <a:buSzPts val="1400"/>
              <a:buFont typeface="Calibri"/>
              <a:buAutoNum type="arabicPeriod"/>
            </a:pPr>
            <a:r>
              <a:rPr lang="en-GB" sz="1600" b="1" dirty="0" err="1">
                <a:solidFill>
                  <a:schemeClr val="lt1"/>
                </a:solidFill>
                <a:latin typeface="Calibri"/>
                <a:ea typeface="Calibri"/>
                <a:cs typeface="Calibri"/>
                <a:sym typeface="Calibri"/>
              </a:rPr>
              <a:t>Representando</a:t>
            </a:r>
            <a:r>
              <a:rPr lang="en-GB" sz="1600" b="1" dirty="0">
                <a:solidFill>
                  <a:schemeClr val="lt1"/>
                </a:solidFill>
                <a:latin typeface="Calibri"/>
                <a:ea typeface="Calibri"/>
                <a:cs typeface="Calibri"/>
                <a:sym typeface="Calibri"/>
              </a:rPr>
              <a:t> la </a:t>
            </a:r>
            <a:r>
              <a:rPr lang="en-GB" sz="1600" b="1" dirty="0" err="1">
                <a:solidFill>
                  <a:schemeClr val="lt1"/>
                </a:solidFill>
                <a:latin typeface="Calibri"/>
                <a:ea typeface="Calibri"/>
                <a:cs typeface="Calibri"/>
                <a:sym typeface="Calibri"/>
              </a:rPr>
              <a:t>serie</a:t>
            </a:r>
            <a:r>
              <a:rPr lang="en-GB" sz="1600" dirty="0">
                <a:solidFill>
                  <a:schemeClr val="lt1"/>
                </a:solidFill>
                <a:latin typeface="Calibri"/>
                <a:ea typeface="Calibri"/>
                <a:cs typeface="Calibri"/>
                <a:sym typeface="Calibri"/>
              </a:rPr>
              <a:t>: que no </a:t>
            </a:r>
            <a:r>
              <a:rPr lang="en-GB" sz="1600" dirty="0" err="1">
                <a:solidFill>
                  <a:schemeClr val="lt1"/>
                </a:solidFill>
                <a:latin typeface="Calibri"/>
                <a:ea typeface="Calibri"/>
                <a:cs typeface="Calibri"/>
                <a:sym typeface="Calibri"/>
              </a:rPr>
              <a:t>crezca</a:t>
            </a:r>
            <a:r>
              <a:rPr lang="en-GB" sz="1600" dirty="0">
                <a:solidFill>
                  <a:schemeClr val="lt1"/>
                </a:solidFill>
                <a:latin typeface="Calibri"/>
                <a:ea typeface="Calibri"/>
                <a:cs typeface="Calibri"/>
                <a:sym typeface="Calibri"/>
              </a:rPr>
              <a:t>/</a:t>
            </a:r>
            <a:r>
              <a:rPr lang="en-GB" sz="1600" dirty="0" err="1">
                <a:solidFill>
                  <a:schemeClr val="lt1"/>
                </a:solidFill>
                <a:latin typeface="Calibri"/>
                <a:ea typeface="Calibri"/>
                <a:cs typeface="Calibri"/>
                <a:sym typeface="Calibri"/>
              </a:rPr>
              <a:t>decrezca</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tenga</a:t>
            </a:r>
            <a:r>
              <a:rPr lang="en-GB" sz="1600" dirty="0">
                <a:solidFill>
                  <a:schemeClr val="lt1"/>
                </a:solidFill>
                <a:latin typeface="Calibri"/>
                <a:ea typeface="Calibri"/>
                <a:cs typeface="Calibri"/>
                <a:sym typeface="Calibri"/>
              </a:rPr>
              <a:t> una </a:t>
            </a:r>
            <a:r>
              <a:rPr lang="en-GB" sz="1600" dirty="0" err="1">
                <a:solidFill>
                  <a:schemeClr val="lt1"/>
                </a:solidFill>
                <a:latin typeface="Calibri"/>
                <a:ea typeface="Calibri"/>
                <a:cs typeface="Calibri"/>
                <a:sym typeface="Calibri"/>
              </a:rPr>
              <a:t>tendencia</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constante</a:t>
            </a:r>
            <a:r>
              <a:rPr lang="en-GB" sz="1600" dirty="0">
                <a:solidFill>
                  <a:schemeClr val="lt1"/>
                </a:solidFill>
                <a:latin typeface="Calibri"/>
                <a:ea typeface="Calibri"/>
                <a:cs typeface="Calibri"/>
                <a:sym typeface="Calibri"/>
              </a:rPr>
              <a:t>.</a:t>
            </a:r>
          </a:p>
          <a:p>
            <a:pPr marL="457200" indent="-317500">
              <a:buClr>
                <a:schemeClr val="lt1"/>
              </a:buClr>
              <a:buSzPts val="1400"/>
              <a:buFont typeface="Calibri"/>
              <a:buAutoNum type="arabicPeriod"/>
            </a:pPr>
            <a:r>
              <a:rPr lang="es-ES" sz="1600" b="1" dirty="0" err="1">
                <a:solidFill>
                  <a:schemeClr val="lt1"/>
                </a:solidFill>
                <a:latin typeface="Calibri"/>
                <a:ea typeface="Calibri"/>
                <a:cs typeface="Calibri"/>
                <a:sym typeface="Calibri"/>
              </a:rPr>
              <a:t>Seasonality</a:t>
            </a:r>
            <a:r>
              <a:rPr lang="es-ES" sz="1600" dirty="0">
                <a:solidFill>
                  <a:schemeClr val="lt1"/>
                </a:solidFill>
                <a:latin typeface="Calibri"/>
                <a:ea typeface="Calibri"/>
                <a:cs typeface="Calibri"/>
                <a:sym typeface="Calibri"/>
              </a:rPr>
              <a:t>: se comprueba fácilmente de manera gráfica</a:t>
            </a:r>
            <a:endParaRPr sz="1600" dirty="0">
              <a:solidFill>
                <a:schemeClr val="lt1"/>
              </a:solidFill>
              <a:latin typeface="Calibri"/>
              <a:ea typeface="Calibri"/>
              <a:cs typeface="Calibri"/>
              <a:sym typeface="Calibri"/>
            </a:endParaRPr>
          </a:p>
          <a:p>
            <a:pPr marL="457200" marR="0" lvl="0" indent="-317500" algn="l" rtl="0">
              <a:lnSpc>
                <a:spcPct val="100000"/>
              </a:lnSpc>
              <a:spcBef>
                <a:spcPts val="0"/>
              </a:spcBef>
              <a:spcAft>
                <a:spcPts val="0"/>
              </a:spcAft>
              <a:buClr>
                <a:schemeClr val="lt1"/>
              </a:buClr>
              <a:buSzPts val="1400"/>
              <a:buFont typeface="Calibri"/>
              <a:buAutoNum type="arabicPeriod"/>
            </a:pPr>
            <a:r>
              <a:rPr lang="en-GB" sz="1600" b="1" dirty="0" err="1">
                <a:solidFill>
                  <a:schemeClr val="lt1"/>
                </a:solidFill>
                <a:latin typeface="Calibri"/>
                <a:ea typeface="Calibri"/>
                <a:cs typeface="Calibri"/>
                <a:sym typeface="Calibri"/>
              </a:rPr>
              <a:t>Estadísticos</a:t>
            </a:r>
            <a:r>
              <a:rPr lang="en-GB" sz="1600" dirty="0">
                <a:solidFill>
                  <a:schemeClr val="lt1"/>
                </a:solidFill>
                <a:latin typeface="Calibri"/>
                <a:ea typeface="Calibri"/>
                <a:cs typeface="Calibri"/>
                <a:sym typeface="Calibri"/>
              </a:rPr>
              <a:t>: divide el Time Series </a:t>
            </a:r>
            <a:r>
              <a:rPr lang="en-GB" sz="1600" dirty="0" err="1">
                <a:solidFill>
                  <a:schemeClr val="lt1"/>
                </a:solidFill>
                <a:latin typeface="Calibri"/>
                <a:ea typeface="Calibri"/>
                <a:cs typeface="Calibri"/>
                <a:sym typeface="Calibri"/>
              </a:rPr>
              <a:t>en</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varias</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ventanas</a:t>
            </a:r>
            <a:r>
              <a:rPr lang="en-GB" sz="1600" dirty="0">
                <a:solidFill>
                  <a:schemeClr val="lt1"/>
                </a:solidFill>
                <a:latin typeface="Calibri"/>
                <a:ea typeface="Calibri"/>
                <a:cs typeface="Calibri"/>
                <a:sym typeface="Calibri"/>
              </a:rPr>
              <a:t> y </a:t>
            </a:r>
            <a:r>
              <a:rPr lang="en-GB" sz="1600" dirty="0" err="1">
                <a:solidFill>
                  <a:schemeClr val="lt1"/>
                </a:solidFill>
                <a:latin typeface="Calibri"/>
                <a:ea typeface="Calibri"/>
                <a:cs typeface="Calibri"/>
                <a:sym typeface="Calibri"/>
              </a:rPr>
              <a:t>calcula</a:t>
            </a:r>
            <a:r>
              <a:rPr lang="en-GB" sz="1600" dirty="0">
                <a:solidFill>
                  <a:schemeClr val="lt1"/>
                </a:solidFill>
                <a:latin typeface="Calibri"/>
                <a:ea typeface="Calibri"/>
                <a:cs typeface="Calibri"/>
                <a:sym typeface="Calibri"/>
              </a:rPr>
              <a:t> los </a:t>
            </a:r>
            <a:r>
              <a:rPr lang="en-GB" sz="1600" dirty="0" err="1">
                <a:solidFill>
                  <a:schemeClr val="lt1"/>
                </a:solidFill>
                <a:latin typeface="Calibri"/>
                <a:ea typeface="Calibri"/>
                <a:cs typeface="Calibri"/>
                <a:sym typeface="Calibri"/>
              </a:rPr>
              <a:t>estadísticos</a:t>
            </a:r>
            <a:r>
              <a:rPr lang="en-GB" sz="1600" dirty="0">
                <a:solidFill>
                  <a:schemeClr val="lt1"/>
                </a:solidFill>
                <a:latin typeface="Calibri"/>
                <a:ea typeface="Calibri"/>
                <a:cs typeface="Calibri"/>
                <a:sym typeface="Calibri"/>
              </a:rPr>
              <a:t> para </a:t>
            </a:r>
            <a:r>
              <a:rPr lang="en-GB" sz="1600" dirty="0" err="1">
                <a:solidFill>
                  <a:schemeClr val="lt1"/>
                </a:solidFill>
                <a:latin typeface="Calibri"/>
                <a:ea typeface="Calibri"/>
                <a:cs typeface="Calibri"/>
                <a:sym typeface="Calibri"/>
              </a:rPr>
              <a:t>cada</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ventana</a:t>
            </a:r>
            <a:r>
              <a:rPr lang="en-GB" sz="1600" dirty="0">
                <a:solidFill>
                  <a:schemeClr val="lt1"/>
                </a:solidFill>
                <a:latin typeface="Calibri"/>
                <a:ea typeface="Calibri"/>
                <a:cs typeface="Calibri"/>
                <a:sym typeface="Calibri"/>
              </a:rPr>
              <a:t>.</a:t>
            </a:r>
            <a:endParaRPr sz="1600" dirty="0">
              <a:solidFill>
                <a:schemeClr val="lt1"/>
              </a:solidFill>
              <a:latin typeface="Calibri"/>
              <a:ea typeface="Calibri"/>
              <a:cs typeface="Calibri"/>
              <a:sym typeface="Calibri"/>
            </a:endParaRPr>
          </a:p>
          <a:p>
            <a:pPr marL="457200" marR="0" lvl="0" indent="-317500" algn="l" rtl="0">
              <a:lnSpc>
                <a:spcPct val="100000"/>
              </a:lnSpc>
              <a:spcBef>
                <a:spcPts val="0"/>
              </a:spcBef>
              <a:spcAft>
                <a:spcPts val="0"/>
              </a:spcAft>
              <a:buClr>
                <a:schemeClr val="lt1"/>
              </a:buClr>
              <a:buSzPts val="1400"/>
              <a:buFont typeface="Calibri"/>
              <a:buAutoNum type="arabicPeriod"/>
            </a:pPr>
            <a:r>
              <a:rPr lang="en-GB" sz="1600" b="1" dirty="0">
                <a:solidFill>
                  <a:schemeClr val="lt1"/>
                </a:solidFill>
                <a:latin typeface="Calibri"/>
                <a:ea typeface="Calibri"/>
                <a:cs typeface="Calibri"/>
                <a:sym typeface="Calibri"/>
              </a:rPr>
              <a:t>Unit Root Tests</a:t>
            </a:r>
            <a:r>
              <a:rPr lang="en-GB" sz="1600" dirty="0">
                <a:solidFill>
                  <a:schemeClr val="lt1"/>
                </a:solidFill>
                <a:latin typeface="Calibri"/>
                <a:ea typeface="Calibri"/>
                <a:cs typeface="Calibri"/>
                <a:sym typeface="Calibri"/>
              </a:rPr>
              <a:t>: se </a:t>
            </a:r>
            <a:r>
              <a:rPr lang="en-GB" sz="1600" dirty="0" err="1">
                <a:solidFill>
                  <a:schemeClr val="lt1"/>
                </a:solidFill>
                <a:latin typeface="Calibri"/>
                <a:ea typeface="Calibri"/>
                <a:cs typeface="Calibri"/>
                <a:sym typeface="Calibri"/>
              </a:rPr>
              <a:t>plantea</a:t>
            </a:r>
            <a:r>
              <a:rPr lang="en-GB" sz="1600" dirty="0">
                <a:solidFill>
                  <a:schemeClr val="lt1"/>
                </a:solidFill>
                <a:latin typeface="Calibri"/>
                <a:ea typeface="Calibri"/>
                <a:cs typeface="Calibri"/>
                <a:sym typeface="Calibri"/>
              </a:rPr>
              <a:t> la </a:t>
            </a:r>
            <a:r>
              <a:rPr lang="en-GB" sz="1600" dirty="0" err="1">
                <a:solidFill>
                  <a:schemeClr val="lt1"/>
                </a:solidFill>
                <a:latin typeface="Calibri"/>
                <a:ea typeface="Calibri"/>
                <a:cs typeface="Calibri"/>
                <a:sym typeface="Calibri"/>
              </a:rPr>
              <a:t>hipótesis</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nula</a:t>
            </a:r>
            <a:r>
              <a:rPr lang="en-GB" sz="1600" dirty="0">
                <a:solidFill>
                  <a:schemeClr val="lt1"/>
                </a:solidFill>
                <a:latin typeface="Calibri"/>
                <a:ea typeface="Calibri"/>
                <a:cs typeface="Calibri"/>
                <a:sym typeface="Calibri"/>
              </a:rPr>
              <a:t> de que los </a:t>
            </a:r>
            <a:r>
              <a:rPr lang="en-GB" sz="1600" dirty="0" err="1">
                <a:solidFill>
                  <a:schemeClr val="lt1"/>
                </a:solidFill>
                <a:latin typeface="Calibri"/>
                <a:ea typeface="Calibri"/>
                <a:cs typeface="Calibri"/>
                <a:sym typeface="Calibri"/>
              </a:rPr>
              <a:t>estadísticos</a:t>
            </a:r>
            <a:r>
              <a:rPr lang="en-GB" sz="1600" dirty="0">
                <a:solidFill>
                  <a:schemeClr val="lt1"/>
                </a:solidFill>
                <a:latin typeface="Calibri"/>
                <a:ea typeface="Calibri"/>
                <a:cs typeface="Calibri"/>
                <a:sym typeface="Calibri"/>
              </a:rPr>
              <a:t> no son </a:t>
            </a:r>
            <a:r>
              <a:rPr lang="en-GB" sz="1600" dirty="0" err="1">
                <a:solidFill>
                  <a:schemeClr val="lt1"/>
                </a:solidFill>
                <a:latin typeface="Calibri"/>
                <a:ea typeface="Calibri"/>
                <a:cs typeface="Calibri"/>
                <a:sym typeface="Calibri"/>
              </a:rPr>
              <a:t>constantes</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en</a:t>
            </a:r>
            <a:r>
              <a:rPr lang="en-GB" sz="1600" dirty="0">
                <a:solidFill>
                  <a:schemeClr val="lt1"/>
                </a:solidFill>
                <a:latin typeface="Calibri"/>
                <a:ea typeface="Calibri"/>
                <a:cs typeface="Calibri"/>
                <a:sym typeface="Calibri"/>
              </a:rPr>
              <a:t> el </a:t>
            </a:r>
            <a:r>
              <a:rPr lang="en-GB" sz="1600" dirty="0" err="1">
                <a:solidFill>
                  <a:schemeClr val="lt1"/>
                </a:solidFill>
                <a:latin typeface="Calibri"/>
                <a:ea typeface="Calibri"/>
                <a:cs typeface="Calibri"/>
                <a:sym typeface="Calibri"/>
              </a:rPr>
              <a:t>tiempo</a:t>
            </a:r>
            <a:r>
              <a:rPr lang="en-GB" sz="1600" dirty="0">
                <a:solidFill>
                  <a:schemeClr val="lt1"/>
                </a:solidFill>
                <a:latin typeface="Calibri"/>
                <a:ea typeface="Calibri"/>
                <a:cs typeface="Calibri"/>
                <a:sym typeface="Calibri"/>
              </a:rPr>
              <a:t>. El </a:t>
            </a:r>
            <a:r>
              <a:rPr lang="en-GB" sz="1600" dirty="0" err="1">
                <a:solidFill>
                  <a:schemeClr val="lt1"/>
                </a:solidFill>
                <a:latin typeface="Calibri"/>
                <a:ea typeface="Calibri"/>
                <a:cs typeface="Calibri"/>
                <a:sym typeface="Calibri"/>
              </a:rPr>
              <a:t>objetivo</a:t>
            </a:r>
            <a:r>
              <a:rPr lang="en-GB" sz="1600" dirty="0">
                <a:solidFill>
                  <a:schemeClr val="lt1"/>
                </a:solidFill>
                <a:latin typeface="Calibri"/>
                <a:ea typeface="Calibri"/>
                <a:cs typeface="Calibri"/>
                <a:sym typeface="Calibri"/>
              </a:rPr>
              <a:t> es </a:t>
            </a:r>
            <a:r>
              <a:rPr lang="en-GB" sz="1600" dirty="0" err="1">
                <a:solidFill>
                  <a:schemeClr val="lt1"/>
                </a:solidFill>
                <a:latin typeface="Calibri"/>
                <a:ea typeface="Calibri"/>
                <a:cs typeface="Calibri"/>
                <a:sym typeface="Calibri"/>
              </a:rPr>
              <a:t>rechazar</a:t>
            </a:r>
            <a:r>
              <a:rPr lang="en-GB" sz="1600" dirty="0">
                <a:solidFill>
                  <a:schemeClr val="lt1"/>
                </a:solidFill>
                <a:latin typeface="Calibri"/>
                <a:ea typeface="Calibri"/>
                <a:cs typeface="Calibri"/>
                <a:sym typeface="Calibri"/>
              </a:rPr>
              <a:t> la </a:t>
            </a:r>
            <a:r>
              <a:rPr lang="en-GB" sz="1600" dirty="0" err="1">
                <a:solidFill>
                  <a:schemeClr val="lt1"/>
                </a:solidFill>
                <a:latin typeface="Calibri"/>
                <a:ea typeface="Calibri"/>
                <a:cs typeface="Calibri"/>
                <a:sym typeface="Calibri"/>
              </a:rPr>
              <a:t>hipótesis</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nula</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Rechazaremos</a:t>
            </a:r>
            <a:r>
              <a:rPr lang="en-GB" sz="1600" dirty="0">
                <a:solidFill>
                  <a:schemeClr val="lt1"/>
                </a:solidFill>
                <a:latin typeface="Calibri"/>
                <a:ea typeface="Calibri"/>
                <a:cs typeface="Calibri"/>
                <a:sym typeface="Calibri"/>
              </a:rPr>
              <a:t> la </a:t>
            </a:r>
            <a:r>
              <a:rPr lang="en-GB" sz="1600" dirty="0" err="1">
                <a:solidFill>
                  <a:schemeClr val="lt1"/>
                </a:solidFill>
                <a:latin typeface="Calibri"/>
                <a:ea typeface="Calibri"/>
                <a:cs typeface="Calibri"/>
                <a:sym typeface="Calibri"/>
              </a:rPr>
              <a:t>hipótesis</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nula</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si</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su</a:t>
            </a:r>
            <a:r>
              <a:rPr lang="en-GB" sz="1600" dirty="0">
                <a:solidFill>
                  <a:schemeClr val="lt1"/>
                </a:solidFill>
                <a:latin typeface="Calibri"/>
                <a:ea typeface="Calibri"/>
                <a:cs typeface="Calibri"/>
                <a:sym typeface="Calibri"/>
              </a:rPr>
              <a:t> p-value es inferior a </a:t>
            </a:r>
            <a:r>
              <a:rPr lang="en-GB" sz="1600" dirty="0" err="1">
                <a:solidFill>
                  <a:schemeClr val="lt1"/>
                </a:solidFill>
                <a:latin typeface="Calibri"/>
                <a:ea typeface="Calibri"/>
                <a:cs typeface="Calibri"/>
                <a:sym typeface="Calibri"/>
              </a:rPr>
              <a:t>su</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nivel</a:t>
            </a:r>
            <a:r>
              <a:rPr lang="en-GB" sz="1600" dirty="0">
                <a:solidFill>
                  <a:schemeClr val="lt1"/>
                </a:solidFill>
                <a:latin typeface="Calibri"/>
                <a:ea typeface="Calibri"/>
                <a:cs typeface="Calibri"/>
                <a:sym typeface="Calibri"/>
              </a:rPr>
              <a:t> de </a:t>
            </a:r>
            <a:r>
              <a:rPr lang="en-GB" sz="1600" dirty="0" err="1">
                <a:solidFill>
                  <a:schemeClr val="lt1"/>
                </a:solidFill>
                <a:latin typeface="Calibri"/>
                <a:ea typeface="Calibri"/>
                <a:cs typeface="Calibri"/>
                <a:sym typeface="Calibri"/>
              </a:rPr>
              <a:t>significación</a:t>
            </a:r>
            <a:r>
              <a:rPr lang="en-GB" sz="1600" dirty="0">
                <a:solidFill>
                  <a:schemeClr val="lt1"/>
                </a:solidFill>
                <a:latin typeface="Calibri"/>
                <a:ea typeface="Calibri"/>
                <a:cs typeface="Calibri"/>
                <a:sym typeface="Calibri"/>
              </a:rPr>
              <a:t> (0.05).</a:t>
            </a:r>
            <a:endParaRPr sz="1600" dirty="0">
              <a:solidFill>
                <a:schemeClr val="lt1"/>
              </a:solidFill>
              <a:latin typeface="Calibri"/>
              <a:ea typeface="Calibri"/>
              <a:cs typeface="Calibri"/>
              <a:sym typeface="Calibri"/>
            </a:endParaRPr>
          </a:p>
          <a:p>
            <a:pPr marL="914400" lvl="1" indent="-336550" algn="l" rtl="0">
              <a:spcBef>
                <a:spcPts val="0"/>
              </a:spcBef>
              <a:spcAft>
                <a:spcPts val="0"/>
              </a:spcAft>
              <a:buClr>
                <a:schemeClr val="lt1"/>
              </a:buClr>
              <a:buSzPts val="1700"/>
              <a:buFont typeface="Calibri"/>
              <a:buAutoNum type="alphaLcPeriod"/>
            </a:pPr>
            <a:r>
              <a:rPr lang="en-GB" sz="1600" b="1" dirty="0">
                <a:solidFill>
                  <a:schemeClr val="lt1"/>
                </a:solidFill>
                <a:latin typeface="Calibri"/>
                <a:ea typeface="Calibri"/>
                <a:cs typeface="Calibri"/>
                <a:sym typeface="Calibri"/>
              </a:rPr>
              <a:t>Augmented Dickey Fuller test (ADH Test)</a:t>
            </a:r>
            <a:endParaRPr sz="1600" b="1" dirty="0">
              <a:solidFill>
                <a:schemeClr val="lt1"/>
              </a:solidFill>
              <a:latin typeface="Calibri"/>
              <a:ea typeface="Calibri"/>
              <a:cs typeface="Calibri"/>
              <a:sym typeface="Calibri"/>
            </a:endParaRPr>
          </a:p>
          <a:p>
            <a:pPr marL="914400" lvl="1" indent="-336550" algn="l" rtl="0">
              <a:spcBef>
                <a:spcPts val="0"/>
              </a:spcBef>
              <a:spcAft>
                <a:spcPts val="0"/>
              </a:spcAft>
              <a:buClr>
                <a:schemeClr val="lt1"/>
              </a:buClr>
              <a:buSzPts val="1700"/>
              <a:buFont typeface="Calibri"/>
              <a:buAutoNum type="alphaLcPeriod"/>
            </a:pPr>
            <a:r>
              <a:rPr lang="en-GB" sz="1600" dirty="0">
                <a:solidFill>
                  <a:schemeClr val="lt1"/>
                </a:solidFill>
                <a:latin typeface="Calibri"/>
                <a:ea typeface="Calibri"/>
                <a:cs typeface="Calibri"/>
                <a:sym typeface="Calibri"/>
              </a:rPr>
              <a:t>Kwiatkowski-Phillips-Schmidt-Shin – KPSS test: </a:t>
            </a:r>
            <a:r>
              <a:rPr lang="en-GB" sz="1600" dirty="0" err="1">
                <a:solidFill>
                  <a:schemeClr val="lt1"/>
                </a:solidFill>
                <a:latin typeface="Calibri"/>
                <a:ea typeface="Calibri"/>
                <a:cs typeface="Calibri"/>
                <a:sym typeface="Calibri"/>
              </a:rPr>
              <a:t>tendencia</a:t>
            </a:r>
            <a:endParaRPr sz="1600" dirty="0">
              <a:solidFill>
                <a:schemeClr val="lt1"/>
              </a:solidFill>
              <a:latin typeface="Calibri"/>
              <a:ea typeface="Calibri"/>
              <a:cs typeface="Calibri"/>
              <a:sym typeface="Calibri"/>
            </a:endParaRPr>
          </a:p>
          <a:p>
            <a:pPr marL="914400" lvl="1" indent="-336550" algn="l" rtl="0">
              <a:spcBef>
                <a:spcPts val="0"/>
              </a:spcBef>
              <a:spcAft>
                <a:spcPts val="0"/>
              </a:spcAft>
              <a:buClr>
                <a:schemeClr val="lt1"/>
              </a:buClr>
              <a:buSzPts val="1700"/>
              <a:buFont typeface="Calibri"/>
              <a:buAutoNum type="alphaLcPeriod"/>
            </a:pPr>
            <a:r>
              <a:rPr lang="en-GB" sz="1600" dirty="0">
                <a:solidFill>
                  <a:schemeClr val="lt1"/>
                </a:solidFill>
                <a:latin typeface="Calibri"/>
                <a:ea typeface="Calibri"/>
                <a:cs typeface="Calibri"/>
                <a:sym typeface="Calibri"/>
              </a:rPr>
              <a:t>Philips Perron test</a:t>
            </a:r>
            <a:endParaRPr sz="1600" dirty="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600" dirty="0">
              <a:solidFill>
                <a:schemeClr val="lt1"/>
              </a:solidFill>
              <a:latin typeface="Calibri"/>
              <a:ea typeface="Calibri"/>
              <a:cs typeface="Calibri"/>
              <a:sym typeface="Calibri"/>
            </a:endParaRPr>
          </a:p>
        </p:txBody>
      </p:sp>
      <p:sp>
        <p:nvSpPr>
          <p:cNvPr id="4" name="Google Shape;251;ga8b485b1ff_0_184">
            <a:extLst>
              <a:ext uri="{FF2B5EF4-FFF2-40B4-BE49-F238E27FC236}">
                <a16:creationId xmlns:a16="http://schemas.microsoft.com/office/drawing/2014/main" id="{29E6CF3A-6C65-48A9-AA7D-F2B9BAB3636A}"/>
              </a:ext>
            </a:extLst>
          </p:cNvPr>
          <p:cNvSpPr txBox="1">
            <a:spLocks/>
          </p:cNvSpPr>
          <p:nvPr/>
        </p:nvSpPr>
        <p:spPr>
          <a:xfrm>
            <a:off x="441960" y="3877945"/>
            <a:ext cx="10515600" cy="1325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0000"/>
              </a:buClr>
              <a:buSzPts val="4400"/>
            </a:pPr>
            <a:r>
              <a:rPr lang="es-ES" sz="4000" dirty="0">
                <a:solidFill>
                  <a:srgbClr val="FF0000"/>
                </a:solidFill>
              </a:rPr>
              <a:t>¿Qué hago para hacerla </a:t>
            </a:r>
            <a:r>
              <a:rPr lang="es-ES" sz="4000" dirty="0" err="1">
                <a:solidFill>
                  <a:srgbClr val="FF0000"/>
                </a:solidFill>
              </a:rPr>
              <a:t>Stationary</a:t>
            </a:r>
            <a:r>
              <a:rPr lang="es-ES" sz="4000" dirty="0">
                <a:solidFill>
                  <a:srgbClr val="FF0000"/>
                </a:solidFill>
              </a:rPr>
              <a:t>?</a:t>
            </a:r>
            <a:endParaRPr lang="es-ES" sz="4000" dirty="0"/>
          </a:p>
        </p:txBody>
      </p:sp>
      <p:sp>
        <p:nvSpPr>
          <p:cNvPr id="5" name="Google Shape;252;ga8b485b1ff_0_184">
            <a:extLst>
              <a:ext uri="{FF2B5EF4-FFF2-40B4-BE49-F238E27FC236}">
                <a16:creationId xmlns:a16="http://schemas.microsoft.com/office/drawing/2014/main" id="{AF317B1E-6000-4B49-A4C8-A8EF3A375701}"/>
              </a:ext>
            </a:extLst>
          </p:cNvPr>
          <p:cNvSpPr txBox="1"/>
          <p:nvPr/>
        </p:nvSpPr>
        <p:spPr>
          <a:xfrm>
            <a:off x="441960" y="4858275"/>
            <a:ext cx="10160100" cy="284999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lt1"/>
              </a:buClr>
              <a:buSzPts val="1400"/>
              <a:buFont typeface="Calibri"/>
              <a:buAutoNum type="arabicPeriod"/>
            </a:pPr>
            <a:r>
              <a:rPr lang="en-GB" sz="1600" b="1" dirty="0">
                <a:solidFill>
                  <a:schemeClr val="lt1"/>
                </a:solidFill>
                <a:latin typeface="Calibri"/>
                <a:ea typeface="Calibri"/>
                <a:cs typeface="Calibri"/>
                <a:sym typeface="Calibri"/>
              </a:rPr>
              <a:t>Seasonality</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habrá</a:t>
            </a:r>
            <a:r>
              <a:rPr lang="en-GB" sz="1600" dirty="0">
                <a:solidFill>
                  <a:schemeClr val="lt1"/>
                </a:solidFill>
                <a:latin typeface="Calibri"/>
                <a:ea typeface="Calibri"/>
                <a:cs typeface="Calibri"/>
                <a:sym typeface="Calibri"/>
              </a:rPr>
              <a:t> que </a:t>
            </a:r>
            <a:r>
              <a:rPr lang="en-GB" sz="1600" dirty="0" err="1">
                <a:solidFill>
                  <a:schemeClr val="lt1"/>
                </a:solidFill>
                <a:latin typeface="Calibri"/>
                <a:ea typeface="Calibri"/>
                <a:cs typeface="Calibri"/>
                <a:sym typeface="Calibri"/>
              </a:rPr>
              <a:t>quitar</a:t>
            </a:r>
            <a:r>
              <a:rPr lang="en-GB" sz="1600" dirty="0">
                <a:solidFill>
                  <a:schemeClr val="lt1"/>
                </a:solidFill>
                <a:latin typeface="Calibri"/>
                <a:ea typeface="Calibri"/>
                <a:cs typeface="Calibri"/>
                <a:sym typeface="Calibri"/>
              </a:rPr>
              <a:t> la </a:t>
            </a:r>
            <a:r>
              <a:rPr lang="en-GB" sz="1600" dirty="0" err="1">
                <a:solidFill>
                  <a:schemeClr val="lt1"/>
                </a:solidFill>
                <a:latin typeface="Calibri"/>
                <a:ea typeface="Calibri"/>
                <a:cs typeface="Calibri"/>
                <a:sym typeface="Calibri"/>
              </a:rPr>
              <a:t>componente</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estacional</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Diferenciando</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siguiente</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diapo</a:t>
            </a:r>
            <a:r>
              <a:rPr lang="en-GB" sz="1600" dirty="0">
                <a:solidFill>
                  <a:schemeClr val="lt1"/>
                </a:solidFill>
                <a:latin typeface="Calibri"/>
                <a:ea typeface="Calibri"/>
                <a:cs typeface="Calibri"/>
                <a:sym typeface="Calibri"/>
              </a:rPr>
              <a:t>) o </a:t>
            </a:r>
            <a:r>
              <a:rPr lang="en-GB" sz="1600" dirty="0" err="1">
                <a:solidFill>
                  <a:schemeClr val="lt1"/>
                </a:solidFill>
                <a:latin typeface="Calibri"/>
                <a:ea typeface="Calibri"/>
                <a:cs typeface="Calibri"/>
                <a:sym typeface="Calibri"/>
              </a:rPr>
              <a:t>utilizando</a:t>
            </a:r>
            <a:r>
              <a:rPr lang="en-GB" sz="1600" dirty="0">
                <a:solidFill>
                  <a:schemeClr val="lt1"/>
                </a:solidFill>
                <a:latin typeface="Calibri"/>
                <a:ea typeface="Calibri"/>
                <a:cs typeface="Calibri"/>
                <a:sym typeface="Calibri"/>
              </a:rPr>
              <a:t> un SARIMA, que </a:t>
            </a:r>
            <a:r>
              <a:rPr lang="en-GB" sz="1600" dirty="0" err="1">
                <a:solidFill>
                  <a:schemeClr val="lt1"/>
                </a:solidFill>
                <a:latin typeface="Calibri"/>
                <a:ea typeface="Calibri"/>
                <a:cs typeface="Calibri"/>
                <a:sym typeface="Calibri"/>
              </a:rPr>
              <a:t>tiene</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en</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cuenta</a:t>
            </a:r>
            <a:r>
              <a:rPr lang="en-GB" sz="1600" dirty="0">
                <a:solidFill>
                  <a:schemeClr val="lt1"/>
                </a:solidFill>
                <a:latin typeface="Calibri"/>
                <a:ea typeface="Calibri"/>
                <a:cs typeface="Calibri"/>
                <a:sym typeface="Calibri"/>
              </a:rPr>
              <a:t> la seasonality.</a:t>
            </a:r>
          </a:p>
          <a:p>
            <a:pPr marL="457200" marR="0" lvl="0" indent="-317500" algn="l" rtl="0">
              <a:lnSpc>
                <a:spcPct val="100000"/>
              </a:lnSpc>
              <a:spcBef>
                <a:spcPts val="0"/>
              </a:spcBef>
              <a:spcAft>
                <a:spcPts val="0"/>
              </a:spcAft>
              <a:buClr>
                <a:schemeClr val="lt1"/>
              </a:buClr>
              <a:buSzPts val="1400"/>
              <a:buFont typeface="Calibri"/>
              <a:buAutoNum type="arabicPeriod"/>
            </a:pPr>
            <a:r>
              <a:rPr lang="en-GB" sz="1600" b="1" dirty="0" err="1">
                <a:solidFill>
                  <a:schemeClr val="lt1"/>
                </a:solidFill>
                <a:latin typeface="Calibri"/>
                <a:ea typeface="Calibri"/>
                <a:cs typeface="Calibri"/>
                <a:sym typeface="Calibri"/>
              </a:rPr>
              <a:t>Tendencia</a:t>
            </a:r>
            <a:r>
              <a:rPr lang="en-GB" sz="1600" dirty="0">
                <a:solidFill>
                  <a:schemeClr val="lt1"/>
                </a:solidFill>
                <a:latin typeface="Calibri"/>
                <a:ea typeface="Calibri"/>
                <a:cs typeface="Calibri"/>
                <a:sym typeface="Calibri"/>
              </a:rPr>
              <a:t>: hay que </a:t>
            </a:r>
            <a:r>
              <a:rPr lang="en-GB" sz="1600" dirty="0" err="1">
                <a:solidFill>
                  <a:schemeClr val="lt1"/>
                </a:solidFill>
                <a:latin typeface="Calibri"/>
                <a:ea typeface="Calibri"/>
                <a:cs typeface="Calibri"/>
                <a:sym typeface="Calibri"/>
              </a:rPr>
              <a:t>quitarla</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Puede</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servir</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restar</a:t>
            </a:r>
            <a:r>
              <a:rPr lang="en-GB" sz="1600" dirty="0">
                <a:solidFill>
                  <a:schemeClr val="lt1"/>
                </a:solidFill>
                <a:latin typeface="Calibri"/>
                <a:ea typeface="Calibri"/>
                <a:cs typeface="Calibri"/>
                <a:sym typeface="Calibri"/>
              </a:rPr>
              <a:t> la media del TS, </a:t>
            </a:r>
            <a:r>
              <a:rPr lang="en-GB" sz="1600" dirty="0" err="1">
                <a:solidFill>
                  <a:schemeClr val="lt1"/>
                </a:solidFill>
                <a:latin typeface="Calibri"/>
                <a:ea typeface="Calibri"/>
                <a:cs typeface="Calibri"/>
                <a:sym typeface="Calibri"/>
              </a:rPr>
              <a:t>restar</a:t>
            </a:r>
            <a:r>
              <a:rPr lang="en-GB" sz="1600" dirty="0">
                <a:solidFill>
                  <a:schemeClr val="lt1"/>
                </a:solidFill>
                <a:latin typeface="Calibri"/>
                <a:ea typeface="Calibri"/>
                <a:cs typeface="Calibri"/>
                <a:sym typeface="Calibri"/>
              </a:rPr>
              <a:t> la </a:t>
            </a:r>
            <a:r>
              <a:rPr lang="en-GB" sz="1600" dirty="0" err="1">
                <a:solidFill>
                  <a:schemeClr val="lt1"/>
                </a:solidFill>
                <a:latin typeface="Calibri"/>
                <a:ea typeface="Calibri"/>
                <a:cs typeface="Calibri"/>
                <a:sym typeface="Calibri"/>
              </a:rPr>
              <a:t>componente</a:t>
            </a:r>
            <a:r>
              <a:rPr lang="en-GB" sz="1600" dirty="0">
                <a:solidFill>
                  <a:schemeClr val="lt1"/>
                </a:solidFill>
                <a:latin typeface="Calibri"/>
                <a:ea typeface="Calibri"/>
                <a:cs typeface="Calibri"/>
                <a:sym typeface="Calibri"/>
              </a:rPr>
              <a:t> de la </a:t>
            </a:r>
            <a:r>
              <a:rPr lang="en-GB" sz="1600" dirty="0" err="1">
                <a:solidFill>
                  <a:schemeClr val="lt1"/>
                </a:solidFill>
                <a:latin typeface="Calibri"/>
                <a:ea typeface="Calibri"/>
                <a:cs typeface="Calibri"/>
                <a:sym typeface="Calibri"/>
              </a:rPr>
              <a:t>tendencia</a:t>
            </a:r>
            <a:r>
              <a:rPr lang="en-GB" sz="1600" dirty="0">
                <a:solidFill>
                  <a:schemeClr val="lt1"/>
                </a:solidFill>
                <a:latin typeface="Calibri"/>
                <a:ea typeface="Calibri"/>
                <a:cs typeface="Calibri"/>
                <a:sym typeface="Calibri"/>
              </a:rPr>
              <a:t> del </a:t>
            </a:r>
            <a:r>
              <a:rPr lang="en-GB" sz="1600" dirty="0" err="1">
                <a:solidFill>
                  <a:schemeClr val="lt1"/>
                </a:solidFill>
                <a:latin typeface="Calibri"/>
                <a:ea typeface="Calibri"/>
                <a:cs typeface="Calibri"/>
                <a:sym typeface="Calibri"/>
              </a:rPr>
              <a:t>modelo</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aditivo</a:t>
            </a:r>
            <a:r>
              <a:rPr lang="en-GB" sz="1600" dirty="0">
                <a:solidFill>
                  <a:schemeClr val="lt1"/>
                </a:solidFill>
                <a:latin typeface="Calibri"/>
                <a:ea typeface="Calibri"/>
                <a:cs typeface="Calibri"/>
                <a:sym typeface="Calibri"/>
              </a:rPr>
              <a:t> o </a:t>
            </a:r>
            <a:r>
              <a:rPr lang="en-GB" sz="1600" dirty="0" err="1">
                <a:solidFill>
                  <a:schemeClr val="lt1"/>
                </a:solidFill>
                <a:latin typeface="Calibri"/>
                <a:ea typeface="Calibri"/>
                <a:cs typeface="Calibri"/>
                <a:sym typeface="Calibri"/>
              </a:rPr>
              <a:t>diferenciar</a:t>
            </a:r>
            <a:r>
              <a:rPr lang="en-GB" sz="1600" dirty="0">
                <a:solidFill>
                  <a:schemeClr val="lt1"/>
                </a:solidFill>
                <a:latin typeface="Calibri"/>
                <a:ea typeface="Calibri"/>
                <a:cs typeface="Calibri"/>
                <a:sym typeface="Calibri"/>
              </a:rPr>
              <a:t> con un lag</a:t>
            </a:r>
          </a:p>
          <a:p>
            <a:pPr marL="457200" marR="0" lvl="0" indent="-317500" algn="l" rtl="0">
              <a:lnSpc>
                <a:spcPct val="100000"/>
              </a:lnSpc>
              <a:spcBef>
                <a:spcPts val="0"/>
              </a:spcBef>
              <a:spcAft>
                <a:spcPts val="0"/>
              </a:spcAft>
              <a:buClr>
                <a:schemeClr val="lt1"/>
              </a:buClr>
              <a:buSzPts val="1400"/>
              <a:buFont typeface="Calibri"/>
              <a:buAutoNum type="arabicPeriod"/>
            </a:pPr>
            <a:r>
              <a:rPr lang="en-GB" sz="1600" b="1" dirty="0" err="1">
                <a:solidFill>
                  <a:schemeClr val="lt1"/>
                </a:solidFill>
                <a:latin typeface="Calibri"/>
                <a:ea typeface="Calibri"/>
                <a:cs typeface="Calibri"/>
                <a:sym typeface="Calibri"/>
              </a:rPr>
              <a:t>Autocorrelación</a:t>
            </a:r>
            <a:r>
              <a:rPr lang="en-GB" sz="1600" dirty="0">
                <a:solidFill>
                  <a:schemeClr val="lt1"/>
                </a:solidFill>
                <a:latin typeface="Calibri"/>
                <a:ea typeface="Calibri"/>
                <a:cs typeface="Calibri"/>
                <a:sym typeface="Calibri"/>
              </a:rPr>
              <a:t>: </a:t>
            </a:r>
            <a:r>
              <a:rPr lang="en-GB" sz="1600" dirty="0" err="1">
                <a:solidFill>
                  <a:schemeClr val="lt1"/>
                </a:solidFill>
                <a:latin typeface="Calibri"/>
                <a:ea typeface="Calibri"/>
                <a:cs typeface="Calibri"/>
                <a:sym typeface="Calibri"/>
              </a:rPr>
              <a:t>diferenciar</a:t>
            </a:r>
            <a:r>
              <a:rPr lang="en-GB" sz="1600" dirty="0">
                <a:solidFill>
                  <a:schemeClr val="lt1"/>
                </a:solidFill>
                <a:latin typeface="Calibri"/>
                <a:ea typeface="Calibri"/>
                <a:cs typeface="Calibri"/>
                <a:sym typeface="Calibri"/>
              </a:rPr>
              <a:t> primero por un lag y </a:t>
            </a:r>
            <a:r>
              <a:rPr lang="en-GB" sz="1600" dirty="0" err="1">
                <a:solidFill>
                  <a:schemeClr val="lt1"/>
                </a:solidFill>
                <a:latin typeface="Calibri"/>
                <a:ea typeface="Calibri"/>
                <a:cs typeface="Calibri"/>
                <a:sym typeface="Calibri"/>
              </a:rPr>
              <a:t>luego</a:t>
            </a:r>
            <a:r>
              <a:rPr lang="en-GB" sz="1600" dirty="0">
                <a:solidFill>
                  <a:schemeClr val="lt1"/>
                </a:solidFill>
                <a:latin typeface="Calibri"/>
                <a:ea typeface="Calibri"/>
                <a:cs typeface="Calibri"/>
                <a:sym typeface="Calibri"/>
              </a:rPr>
              <a:t> de nuevo </a:t>
            </a:r>
            <a:r>
              <a:rPr lang="en-GB" sz="1600" dirty="0" err="1">
                <a:solidFill>
                  <a:schemeClr val="lt1"/>
                </a:solidFill>
                <a:latin typeface="Calibri"/>
                <a:ea typeface="Calibri"/>
                <a:cs typeface="Calibri"/>
                <a:sym typeface="Calibri"/>
              </a:rPr>
              <a:t>si</a:t>
            </a:r>
            <a:r>
              <a:rPr lang="en-GB" sz="1600" dirty="0">
                <a:solidFill>
                  <a:schemeClr val="lt1"/>
                </a:solidFill>
                <a:latin typeface="Calibri"/>
                <a:ea typeface="Calibri"/>
                <a:cs typeface="Calibri"/>
                <a:sym typeface="Calibri"/>
              </a:rPr>
              <a:t> es </a:t>
            </a:r>
            <a:r>
              <a:rPr lang="en-GB" sz="1600" dirty="0" err="1">
                <a:solidFill>
                  <a:schemeClr val="lt1"/>
                </a:solidFill>
                <a:latin typeface="Calibri"/>
                <a:ea typeface="Calibri"/>
                <a:cs typeface="Calibri"/>
                <a:sym typeface="Calibri"/>
              </a:rPr>
              <a:t>necesario</a:t>
            </a:r>
            <a:r>
              <a:rPr lang="en-GB" sz="1600" dirty="0">
                <a:solidFill>
                  <a:schemeClr val="lt1"/>
                </a:solidFill>
                <a:latin typeface="Calibri"/>
                <a:ea typeface="Calibri"/>
                <a:cs typeface="Calibri"/>
                <a:sym typeface="Calibri"/>
              </a:rPr>
              <a:t> para </a:t>
            </a:r>
            <a:r>
              <a:rPr lang="en-GB" sz="1600" dirty="0" err="1">
                <a:solidFill>
                  <a:schemeClr val="lt1"/>
                </a:solidFill>
                <a:latin typeface="Calibri"/>
                <a:ea typeface="Calibri"/>
                <a:cs typeface="Calibri"/>
                <a:sym typeface="Calibri"/>
              </a:rPr>
              <a:t>eliminar</a:t>
            </a:r>
            <a:r>
              <a:rPr lang="en-GB" sz="1600" dirty="0">
                <a:solidFill>
                  <a:schemeClr val="lt1"/>
                </a:solidFill>
                <a:latin typeface="Calibri"/>
                <a:ea typeface="Calibri"/>
                <a:cs typeface="Calibri"/>
                <a:sym typeface="Calibri"/>
              </a:rPr>
              <a:t> la </a:t>
            </a:r>
            <a:r>
              <a:rPr lang="en-GB" sz="1600" dirty="0" err="1">
                <a:solidFill>
                  <a:schemeClr val="lt1"/>
                </a:solidFill>
                <a:latin typeface="Calibri"/>
                <a:ea typeface="Calibri"/>
                <a:cs typeface="Calibri"/>
                <a:sym typeface="Calibri"/>
              </a:rPr>
              <a:t>autocorrelación</a:t>
            </a:r>
            <a:r>
              <a:rPr lang="en-GB" sz="1600" dirty="0">
                <a:solidFill>
                  <a:schemeClr val="lt1"/>
                </a:solidFill>
                <a:latin typeface="Calibri"/>
                <a:ea typeface="Calibri"/>
                <a:cs typeface="Calibri"/>
                <a:sym typeface="Calibri"/>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a8b485b1ff_0_216"/>
          <p:cNvSpPr txBox="1"/>
          <p:nvPr/>
        </p:nvSpPr>
        <p:spPr>
          <a:xfrm>
            <a:off x="838200" y="2124300"/>
            <a:ext cx="4976400" cy="3688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lt1"/>
              </a:buClr>
              <a:buSzPts val="1400"/>
              <a:buFont typeface="Calibri"/>
              <a:buAutoNum type="arabicPeriod"/>
            </a:pPr>
            <a:r>
              <a:rPr lang="en-GB" sz="1600" b="1">
                <a:solidFill>
                  <a:schemeClr val="lt1"/>
                </a:solidFill>
                <a:latin typeface="Calibri"/>
                <a:ea typeface="Calibri"/>
                <a:cs typeface="Calibri"/>
                <a:sym typeface="Calibri"/>
              </a:rPr>
              <a:t>Plot</a:t>
            </a:r>
            <a:r>
              <a:rPr lang="en-GB" sz="1300">
                <a:solidFill>
                  <a:schemeClr val="lt1"/>
                </a:solidFill>
                <a:latin typeface="Calibri"/>
                <a:ea typeface="Calibri"/>
                <a:cs typeface="Calibri"/>
                <a:sym typeface="Calibri"/>
              </a:rPr>
              <a:t>: lo más probable es que con un simple plot, veamos los patrones repetidos en la serie temporal</a:t>
            </a:r>
            <a:endParaRPr sz="13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3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300">
              <a:solidFill>
                <a:schemeClr val="lt1"/>
              </a:solidFill>
              <a:latin typeface="Calibri"/>
              <a:ea typeface="Calibri"/>
              <a:cs typeface="Calibri"/>
              <a:sym typeface="Calibri"/>
            </a:endParaRPr>
          </a:p>
          <a:p>
            <a:pPr marL="457200" marR="0" lvl="0" indent="-317500" algn="l" rtl="0">
              <a:lnSpc>
                <a:spcPct val="100000"/>
              </a:lnSpc>
              <a:spcBef>
                <a:spcPts val="0"/>
              </a:spcBef>
              <a:spcAft>
                <a:spcPts val="0"/>
              </a:spcAft>
              <a:buClr>
                <a:schemeClr val="lt1"/>
              </a:buClr>
              <a:buSzPts val="1400"/>
              <a:buFont typeface="Calibri"/>
              <a:buAutoNum type="arabicPeriod"/>
            </a:pPr>
            <a:r>
              <a:rPr lang="en-GB" sz="1600" b="1">
                <a:solidFill>
                  <a:schemeClr val="lt1"/>
                </a:solidFill>
                <a:latin typeface="Calibri"/>
                <a:ea typeface="Calibri"/>
                <a:cs typeface="Calibri"/>
                <a:sym typeface="Calibri"/>
              </a:rPr>
              <a:t>Auto Correlation Function (ACF)</a:t>
            </a:r>
            <a:r>
              <a:rPr lang="en-GB" sz="1300">
                <a:solidFill>
                  <a:schemeClr val="lt1"/>
                </a:solidFill>
                <a:latin typeface="Calibri"/>
                <a:ea typeface="Calibri"/>
                <a:cs typeface="Calibri"/>
                <a:sym typeface="Calibri"/>
              </a:rPr>
              <a:t>: Cuánto de correlacionados están los valores con instantes anteriores.</a:t>
            </a:r>
            <a:endParaRPr sz="13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3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sz="1300">
                <a:solidFill>
                  <a:schemeClr val="lt1"/>
                </a:solidFill>
                <a:latin typeface="Calibri"/>
                <a:ea typeface="Calibri"/>
                <a:cs typeface="Calibri"/>
                <a:sym typeface="Calibri"/>
              </a:rPr>
              <a:t>La correlación lineal nos da un indicador de cuánto se relaciona linealmente una variable con otra. La autocorrelación sirve para ver si hay relación entre cada instante y sus lags, es decir, instantes anteriores.</a:t>
            </a:r>
            <a:endParaRPr sz="13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30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r>
              <a:rPr lang="en-GB" sz="1300">
                <a:solidFill>
                  <a:schemeClr val="lt1"/>
                </a:solidFill>
                <a:latin typeface="Calibri"/>
                <a:ea typeface="Calibri"/>
                <a:cs typeface="Calibri"/>
                <a:sym typeface="Calibri"/>
              </a:rPr>
              <a:t>Si existe una estacionalidad mensual, habrá correlación entre cada instante y su valor 12 instantes más atrás. 24 instantes más atrás también estará relacionado, pero no tanto.</a:t>
            </a:r>
            <a:endParaRPr sz="1300">
              <a:solidFill>
                <a:schemeClr val="lt1"/>
              </a:solidFill>
              <a:latin typeface="Calibri"/>
              <a:ea typeface="Calibri"/>
              <a:cs typeface="Calibri"/>
              <a:sym typeface="Calibri"/>
            </a:endParaRPr>
          </a:p>
        </p:txBody>
      </p:sp>
      <p:sp>
        <p:nvSpPr>
          <p:cNvPr id="267" name="Google Shape;267;ga8b485b1ff_0_2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4300">
                <a:solidFill>
                  <a:srgbClr val="FF0000"/>
                </a:solidFill>
              </a:rPr>
              <a:t>¿Cómo compruebo que el TS es seasonal?</a:t>
            </a:r>
            <a:endParaRPr sz="4300"/>
          </a:p>
        </p:txBody>
      </p:sp>
      <p:pic>
        <p:nvPicPr>
          <p:cNvPr id="268" name="Google Shape;268;ga8b485b1ff_0_216"/>
          <p:cNvPicPr preferRelativeResize="0"/>
          <p:nvPr/>
        </p:nvPicPr>
        <p:blipFill>
          <a:blip r:embed="rId3">
            <a:alphaModFix/>
          </a:blip>
          <a:stretch>
            <a:fillRect/>
          </a:stretch>
        </p:blipFill>
        <p:spPr>
          <a:xfrm>
            <a:off x="6352000" y="2170376"/>
            <a:ext cx="5411125" cy="330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a8b485b1ff_0_205"/>
          <p:cNvSpPr txBox="1"/>
          <p:nvPr/>
        </p:nvSpPr>
        <p:spPr>
          <a:xfrm>
            <a:off x="838200" y="1452776"/>
            <a:ext cx="4976400" cy="1976224"/>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0"/>
              </a:spcBef>
              <a:spcAft>
                <a:spcPts val="0"/>
              </a:spcAft>
              <a:buClr>
                <a:schemeClr val="lt1"/>
              </a:buClr>
              <a:buSzPts val="1400"/>
            </a:pPr>
            <a:r>
              <a:rPr lang="en-GB" sz="1600" b="1" dirty="0">
                <a:solidFill>
                  <a:schemeClr val="lt1"/>
                </a:solidFill>
                <a:latin typeface="Calibri"/>
                <a:ea typeface="Calibri"/>
                <a:cs typeface="Calibri"/>
                <a:sym typeface="Calibri"/>
              </a:rPr>
              <a:t>Medias </a:t>
            </a:r>
            <a:r>
              <a:rPr lang="en-GB" sz="1600" b="1" dirty="0" err="1">
                <a:solidFill>
                  <a:schemeClr val="lt1"/>
                </a:solidFill>
                <a:latin typeface="Calibri"/>
                <a:ea typeface="Calibri"/>
                <a:cs typeface="Calibri"/>
                <a:sym typeface="Calibri"/>
              </a:rPr>
              <a:t>móviles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aplicar</a:t>
            </a:r>
            <a:r>
              <a:rPr lang="en-GB" sz="1300" dirty="0">
                <a:solidFill>
                  <a:schemeClr val="lt1"/>
                </a:solidFill>
                <a:latin typeface="Calibri"/>
                <a:ea typeface="Calibri"/>
                <a:cs typeface="Calibri"/>
                <a:sym typeface="Calibri"/>
              </a:rPr>
              <a:t> moving average </a:t>
            </a:r>
            <a:r>
              <a:rPr lang="en-GB" sz="1300" dirty="0" err="1">
                <a:solidFill>
                  <a:schemeClr val="lt1"/>
                </a:solidFill>
                <a:latin typeface="Calibri"/>
                <a:ea typeface="Calibri"/>
                <a:cs typeface="Calibri"/>
                <a:sym typeface="Calibri"/>
              </a:rPr>
              <a:t>sobre</a:t>
            </a:r>
            <a:r>
              <a:rPr lang="en-GB" sz="1300" dirty="0">
                <a:solidFill>
                  <a:schemeClr val="lt1"/>
                </a:solidFill>
                <a:latin typeface="Calibri"/>
                <a:ea typeface="Calibri"/>
                <a:cs typeface="Calibri"/>
                <a:sym typeface="Calibri"/>
              </a:rPr>
              <a:t> la </a:t>
            </a:r>
            <a:r>
              <a:rPr lang="en-GB" sz="1300" dirty="0" err="1">
                <a:solidFill>
                  <a:schemeClr val="lt1"/>
                </a:solidFill>
                <a:latin typeface="Calibri"/>
                <a:ea typeface="Calibri"/>
                <a:cs typeface="Calibri"/>
                <a:sym typeface="Calibri"/>
              </a:rPr>
              <a:t>ventana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estacional</a:t>
            </a:r>
            <a:r>
              <a:rPr lang="en-GB" sz="1300" dirty="0">
                <a:solidFill>
                  <a:schemeClr val="lt1"/>
                </a:solidFill>
                <a:latin typeface="Calibri"/>
                <a:ea typeface="Calibri"/>
                <a:cs typeface="Calibri"/>
                <a:sym typeface="Calibri"/>
              </a:rPr>
              <a:t> (media de time series para </a:t>
            </a:r>
            <a:r>
              <a:rPr lang="en-GB" sz="1300" dirty="0" err="1">
                <a:solidFill>
                  <a:schemeClr val="lt1"/>
                </a:solidFill>
                <a:latin typeface="Calibri"/>
                <a:ea typeface="Calibri"/>
                <a:cs typeface="Calibri"/>
                <a:sym typeface="Calibri"/>
              </a:rPr>
              <a:t>cada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ventana</a:t>
            </a:r>
            <a:r>
              <a:rPr lang="en-GB" sz="1300" dirty="0">
                <a:solidFill>
                  <a:schemeClr val="lt1"/>
                </a:solidFill>
                <a:latin typeface="Calibri"/>
                <a:ea typeface="Calibri"/>
                <a:cs typeface="Calibri"/>
                <a:sym typeface="Calibri"/>
              </a:rPr>
              <a:t>)</a:t>
            </a:r>
            <a:endParaRPr sz="1300" dirty="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300" dirty="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300" dirty="0">
              <a:solidFill>
                <a:schemeClr val="lt1"/>
              </a:solidFill>
              <a:latin typeface="Calibri"/>
              <a:ea typeface="Calibri"/>
              <a:cs typeface="Calibri"/>
              <a:sym typeface="Calibri"/>
            </a:endParaRPr>
          </a:p>
          <a:p>
            <a:pPr marL="139700" marR="0" lvl="0" algn="l" rtl="0">
              <a:lnSpc>
                <a:spcPct val="100000"/>
              </a:lnSpc>
              <a:spcBef>
                <a:spcPts val="0"/>
              </a:spcBef>
              <a:spcAft>
                <a:spcPts val="0"/>
              </a:spcAft>
              <a:buClr>
                <a:schemeClr val="lt1"/>
              </a:buClr>
              <a:buSzPts val="1400"/>
            </a:pPr>
            <a:r>
              <a:rPr lang="en-GB" sz="1600" b="1" dirty="0">
                <a:solidFill>
                  <a:srgbClr val="FF0000"/>
                </a:solidFill>
                <a:latin typeface="Calibri"/>
                <a:ea typeface="Calibri"/>
                <a:cs typeface="Calibri"/>
                <a:sym typeface="Calibri"/>
              </a:rPr>
              <a:t>Seasonal difference</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resta</a:t>
            </a:r>
            <a:r>
              <a:rPr lang="en-GB" sz="1300" dirty="0">
                <a:solidFill>
                  <a:schemeClr val="lt1"/>
                </a:solidFill>
                <a:latin typeface="Calibri"/>
                <a:ea typeface="Calibri"/>
                <a:cs typeface="Calibri"/>
                <a:sym typeface="Calibri"/>
              </a:rPr>
              <a:t> de Y(t) - Y(t-s), </a:t>
            </a:r>
            <a:r>
              <a:rPr lang="en-GB" sz="1300" dirty="0" err="1">
                <a:solidFill>
                  <a:schemeClr val="lt1"/>
                </a:solidFill>
                <a:latin typeface="Calibri"/>
                <a:ea typeface="Calibri"/>
                <a:cs typeface="Calibri"/>
                <a:sym typeface="Calibri"/>
              </a:rPr>
              <a:t>siendo</a:t>
            </a:r>
            <a:r>
              <a:rPr lang="en-GB" sz="1300" dirty="0">
                <a:solidFill>
                  <a:schemeClr val="lt1"/>
                </a:solidFill>
                <a:latin typeface="Calibri"/>
                <a:ea typeface="Calibri"/>
                <a:cs typeface="Calibri"/>
                <a:sym typeface="Calibri"/>
              </a:rPr>
              <a:t> s el </a:t>
            </a:r>
            <a:r>
              <a:rPr lang="en-GB" sz="1300" dirty="0" err="1">
                <a:solidFill>
                  <a:schemeClr val="lt1"/>
                </a:solidFill>
                <a:latin typeface="Calibri"/>
                <a:ea typeface="Calibri"/>
                <a:cs typeface="Calibri"/>
                <a:sym typeface="Calibri"/>
              </a:rPr>
              <a:t>periodo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estacional</a:t>
            </a:r>
            <a:r>
              <a:rPr lang="en-GB" sz="1300" dirty="0">
                <a:solidFill>
                  <a:schemeClr val="lt1"/>
                </a:solidFill>
                <a:latin typeface="Calibri"/>
                <a:ea typeface="Calibri"/>
                <a:cs typeface="Calibri"/>
                <a:sym typeface="Calibri"/>
              </a:rPr>
              <a:t>: 12 (meses), 4 (</a:t>
            </a:r>
            <a:r>
              <a:rPr lang="en-GB" sz="1300" dirty="0" err="1">
                <a:solidFill>
                  <a:schemeClr val="lt1"/>
                </a:solidFill>
                <a:latin typeface="Calibri"/>
                <a:ea typeface="Calibri"/>
                <a:cs typeface="Calibri"/>
                <a:sym typeface="Calibri"/>
              </a:rPr>
              <a:t>semanas</a:t>
            </a:r>
            <a:r>
              <a:rPr lang="en-GB" sz="1300" dirty="0">
                <a:solidFill>
                  <a:schemeClr val="lt1"/>
                </a:solidFill>
                <a:latin typeface="Calibri"/>
                <a:ea typeface="Calibri"/>
                <a:cs typeface="Calibri"/>
                <a:sym typeface="Calibri"/>
              </a:rPr>
              <a:t>)...</a:t>
            </a:r>
            <a:endParaRPr sz="1300" dirty="0">
              <a:solidFill>
                <a:schemeClr val="lt1"/>
              </a:solidFill>
              <a:latin typeface="Calibri"/>
              <a:ea typeface="Calibri"/>
              <a:cs typeface="Calibri"/>
              <a:sym typeface="Calibri"/>
            </a:endParaRPr>
          </a:p>
        </p:txBody>
      </p:sp>
      <p:sp>
        <p:nvSpPr>
          <p:cNvPr id="259" name="Google Shape;259;ga8b485b1ff_0_20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4300" dirty="0" err="1">
                <a:solidFill>
                  <a:srgbClr val="FF0000"/>
                </a:solidFill>
              </a:rPr>
              <a:t>Destacionalizar</a:t>
            </a:r>
            <a:endParaRPr sz="4300" dirty="0"/>
          </a:p>
        </p:txBody>
      </p:sp>
      <p:pic>
        <p:nvPicPr>
          <p:cNvPr id="5" name="Google Shape;145;ga8b485b1ff_0_84">
            <a:extLst>
              <a:ext uri="{FF2B5EF4-FFF2-40B4-BE49-F238E27FC236}">
                <a16:creationId xmlns:a16="http://schemas.microsoft.com/office/drawing/2014/main" id="{53715B11-B4BA-4F8B-8960-F97454BD6DCF}"/>
              </a:ext>
            </a:extLst>
          </p:cNvPr>
          <p:cNvPicPr preferRelativeResize="0"/>
          <p:nvPr/>
        </p:nvPicPr>
        <p:blipFill>
          <a:blip r:embed="rId3">
            <a:alphaModFix/>
          </a:blip>
          <a:stretch>
            <a:fillRect/>
          </a:stretch>
        </p:blipFill>
        <p:spPr>
          <a:xfrm>
            <a:off x="1231900" y="3175000"/>
            <a:ext cx="9499600" cy="3086100"/>
          </a:xfrm>
          <a:prstGeom prst="rect">
            <a:avLst/>
          </a:prstGeom>
          <a:noFill/>
          <a:ln>
            <a:noFill/>
          </a:ln>
        </p:spPr>
      </p:pic>
      <p:sp>
        <p:nvSpPr>
          <p:cNvPr id="6" name="Google Shape;258;ga8b485b1ff_0_205">
            <a:extLst>
              <a:ext uri="{FF2B5EF4-FFF2-40B4-BE49-F238E27FC236}">
                <a16:creationId xmlns:a16="http://schemas.microsoft.com/office/drawing/2014/main" id="{E28E893D-BAD5-4B48-949A-49E8729544AB}"/>
              </a:ext>
            </a:extLst>
          </p:cNvPr>
          <p:cNvSpPr txBox="1"/>
          <p:nvPr/>
        </p:nvSpPr>
        <p:spPr>
          <a:xfrm>
            <a:off x="6208300" y="1452776"/>
            <a:ext cx="4976400" cy="1582524"/>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0"/>
              </a:spcBef>
              <a:spcAft>
                <a:spcPts val="0"/>
              </a:spcAft>
              <a:buClr>
                <a:schemeClr val="lt1"/>
              </a:buClr>
              <a:buSzPts val="1400"/>
            </a:pPr>
            <a:r>
              <a:rPr lang="en-GB" sz="1600" b="1" dirty="0" err="1">
                <a:solidFill>
                  <a:schemeClr val="lt1"/>
                </a:solidFill>
                <a:latin typeface="Calibri"/>
                <a:ea typeface="Calibri"/>
                <a:cs typeface="Calibri"/>
                <a:sym typeface="Calibri"/>
              </a:rPr>
              <a:t>Restar</a:t>
            </a:r>
            <a:r>
              <a:rPr lang="en-GB" sz="1600" b="1" dirty="0">
                <a:solidFill>
                  <a:schemeClr val="lt1"/>
                </a:solidFill>
                <a:latin typeface="Calibri"/>
                <a:ea typeface="Calibri"/>
                <a:cs typeface="Calibri"/>
                <a:sym typeface="Calibri"/>
              </a:rPr>
              <a:t> Seasonal component</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descomponer</a:t>
            </a:r>
            <a:r>
              <a:rPr lang="en-GB" sz="1300" dirty="0">
                <a:solidFill>
                  <a:schemeClr val="lt1"/>
                </a:solidFill>
                <a:latin typeface="Calibri"/>
                <a:ea typeface="Calibri"/>
                <a:cs typeface="Calibri"/>
                <a:sym typeface="Calibri"/>
              </a:rPr>
              <a:t> la </a:t>
            </a:r>
            <a:r>
              <a:rPr lang="en-GB" sz="1300" dirty="0" err="1">
                <a:solidFill>
                  <a:schemeClr val="lt1"/>
                </a:solidFill>
                <a:latin typeface="Calibri"/>
                <a:ea typeface="Calibri"/>
                <a:cs typeface="Calibri"/>
                <a:sym typeface="Calibri"/>
              </a:rPr>
              <a:t>serie</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mediante</a:t>
            </a:r>
            <a:r>
              <a:rPr lang="en-GB" sz="1300" dirty="0">
                <a:solidFill>
                  <a:schemeClr val="lt1"/>
                </a:solidFill>
                <a:latin typeface="Calibri"/>
                <a:ea typeface="Calibri"/>
                <a:cs typeface="Calibri"/>
                <a:sym typeface="Calibri"/>
              </a:rPr>
              <a:t> un </a:t>
            </a:r>
            <a:r>
              <a:rPr lang="en-GB" sz="1300" dirty="0" err="1">
                <a:solidFill>
                  <a:schemeClr val="lt1"/>
                </a:solidFill>
                <a:latin typeface="Calibri"/>
                <a:ea typeface="Calibri"/>
                <a:cs typeface="Calibri"/>
                <a:sym typeface="Calibri"/>
              </a:rPr>
              <a:t>modelo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aditivo</a:t>
            </a:r>
            <a:r>
              <a:rPr lang="en-GB" sz="1300" dirty="0">
                <a:solidFill>
                  <a:schemeClr val="lt1"/>
                </a:solidFill>
                <a:latin typeface="Calibri"/>
                <a:ea typeface="Calibri"/>
                <a:cs typeface="Calibri"/>
                <a:sym typeface="Calibri"/>
              </a:rPr>
              <a:t>, y </a:t>
            </a:r>
            <a:r>
              <a:rPr lang="en-GB" sz="1300" dirty="0" err="1">
                <a:solidFill>
                  <a:schemeClr val="lt1"/>
                </a:solidFill>
                <a:latin typeface="Calibri"/>
                <a:ea typeface="Calibri"/>
                <a:cs typeface="Calibri"/>
                <a:sym typeface="Calibri"/>
              </a:rPr>
              <a:t>restarle</a:t>
            </a:r>
            <a:r>
              <a:rPr lang="en-GB" sz="1300" dirty="0">
                <a:solidFill>
                  <a:schemeClr val="lt1"/>
                </a:solidFill>
                <a:latin typeface="Calibri"/>
                <a:ea typeface="Calibri"/>
                <a:cs typeface="Calibri"/>
                <a:sym typeface="Calibri"/>
              </a:rPr>
              <a:t> la </a:t>
            </a:r>
            <a:r>
              <a:rPr lang="en-GB" sz="1300" dirty="0" err="1">
                <a:solidFill>
                  <a:schemeClr val="lt1"/>
                </a:solidFill>
                <a:latin typeface="Calibri"/>
                <a:ea typeface="Calibri"/>
                <a:cs typeface="Calibri"/>
                <a:sym typeface="Calibri"/>
              </a:rPr>
              <a:t>componente</a:t>
            </a:r>
            <a:r>
              <a:rPr lang="en-GB" sz="1300" dirty="0">
                <a:solidFill>
                  <a:schemeClr val="lt1"/>
                </a:solidFill>
                <a:latin typeface="Calibri"/>
                <a:ea typeface="Calibri"/>
                <a:cs typeface="Calibri"/>
                <a:sym typeface="Calibri"/>
              </a:rPr>
              <a:t> de seasonality a la </a:t>
            </a:r>
            <a:r>
              <a:rPr lang="en-GB" sz="1300" dirty="0" err="1">
                <a:solidFill>
                  <a:schemeClr val="lt1"/>
                </a:solidFill>
                <a:latin typeface="Calibri"/>
                <a:ea typeface="Calibri"/>
                <a:cs typeface="Calibri"/>
                <a:sym typeface="Calibri"/>
              </a:rPr>
              <a:t>serie</a:t>
            </a:r>
            <a:r>
              <a:rPr lang="en-GB" sz="1300" dirty="0">
                <a:solidFill>
                  <a:schemeClr val="lt1"/>
                </a:solidFill>
                <a:latin typeface="Calibri"/>
                <a:ea typeface="Calibri"/>
                <a:cs typeface="Calibri"/>
                <a:sym typeface="Calibri"/>
              </a:rPr>
              <a:t>.</a:t>
            </a:r>
          </a:p>
          <a:p>
            <a:pPr marL="139700" marR="0" lvl="0" algn="l" rtl="0">
              <a:lnSpc>
                <a:spcPct val="100000"/>
              </a:lnSpc>
              <a:spcBef>
                <a:spcPts val="0"/>
              </a:spcBef>
              <a:spcAft>
                <a:spcPts val="0"/>
              </a:spcAft>
              <a:buClr>
                <a:schemeClr val="lt1"/>
              </a:buClr>
              <a:buSzPts val="1400"/>
            </a:pPr>
            <a:endParaRPr lang="en-GB" sz="1300" dirty="0">
              <a:solidFill>
                <a:schemeClr val="lt1"/>
              </a:solidFill>
              <a:latin typeface="Calibri"/>
              <a:ea typeface="Calibri"/>
              <a:cs typeface="Calibri"/>
              <a:sym typeface="Calibri"/>
            </a:endParaRPr>
          </a:p>
          <a:p>
            <a:pPr marL="139700">
              <a:buClr>
                <a:schemeClr val="lt1"/>
              </a:buClr>
              <a:buSzPts val="1400"/>
            </a:pPr>
            <a:r>
              <a:rPr lang="en-GB" sz="1600" b="1" dirty="0">
                <a:solidFill>
                  <a:schemeClr val="accent1"/>
                </a:solidFill>
                <a:latin typeface="Calibri"/>
                <a:ea typeface="Calibri"/>
                <a:cs typeface="Calibri"/>
                <a:sym typeface="Calibri"/>
              </a:rPr>
              <a:t>SARIMA</a:t>
            </a:r>
            <a:r>
              <a:rPr lang="en-GB" sz="1300" dirty="0">
                <a:solidFill>
                  <a:schemeClr val="lt1"/>
                </a:solidFill>
                <a:latin typeface="Calibri"/>
                <a:ea typeface="Calibri"/>
                <a:cs typeface="Calibri"/>
                <a:sym typeface="Calibri"/>
              </a:rPr>
              <a:t>: usar un </a:t>
            </a:r>
            <a:r>
              <a:rPr lang="en-GB" sz="1300" dirty="0" err="1">
                <a:solidFill>
                  <a:schemeClr val="lt1"/>
                </a:solidFill>
                <a:latin typeface="Calibri"/>
                <a:ea typeface="Calibri"/>
                <a:cs typeface="Calibri"/>
                <a:sym typeface="Calibri"/>
              </a:rPr>
              <a:t>modelo</a:t>
            </a:r>
            <a:r>
              <a:rPr lang="en-GB" sz="1300" dirty="0">
                <a:solidFill>
                  <a:schemeClr val="lt1"/>
                </a:solidFill>
                <a:latin typeface="Calibri"/>
                <a:ea typeface="Calibri"/>
                <a:cs typeface="Calibri"/>
                <a:sym typeface="Calibri"/>
              </a:rPr>
              <a:t> que </a:t>
            </a:r>
            <a:r>
              <a:rPr lang="en-GB" sz="1300" dirty="0" err="1">
                <a:solidFill>
                  <a:schemeClr val="lt1"/>
                </a:solidFill>
                <a:latin typeface="Calibri"/>
                <a:ea typeface="Calibri"/>
                <a:cs typeface="Calibri"/>
                <a:sym typeface="Calibri"/>
              </a:rPr>
              <a:t>integre</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automáticamente</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este</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componente</a:t>
            </a:r>
            <a:endParaRPr sz="1300" dirty="0">
              <a:solidFill>
                <a:schemeClr val="lt1"/>
              </a:solidFill>
              <a:latin typeface="Calibri"/>
              <a:ea typeface="Calibri"/>
              <a:cs typeface="Calibri"/>
              <a:sym typeface="Calibri"/>
            </a:endParaRPr>
          </a:p>
        </p:txBody>
      </p:sp>
      <p:cxnSp>
        <p:nvCxnSpPr>
          <p:cNvPr id="3" name="Conector recto de flecha 2">
            <a:extLst>
              <a:ext uri="{FF2B5EF4-FFF2-40B4-BE49-F238E27FC236}">
                <a16:creationId xmlns:a16="http://schemas.microsoft.com/office/drawing/2014/main" id="{5ADBBB56-1CEC-4ABF-81AB-D02300CDB00C}"/>
              </a:ext>
            </a:extLst>
          </p:cNvPr>
          <p:cNvCxnSpPr/>
          <p:nvPr/>
        </p:nvCxnSpPr>
        <p:spPr>
          <a:xfrm>
            <a:off x="7937500" y="4229100"/>
            <a:ext cx="50800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91A0E9A7-CD0F-403A-A68E-487EA1C3A0F6}"/>
              </a:ext>
            </a:extLst>
          </p:cNvPr>
          <p:cNvSpPr txBox="1"/>
          <p:nvPr/>
        </p:nvSpPr>
        <p:spPr>
          <a:xfrm>
            <a:off x="7334250" y="3815174"/>
            <a:ext cx="1714500" cy="307777"/>
          </a:xfrm>
          <a:prstGeom prst="rect">
            <a:avLst/>
          </a:prstGeom>
          <a:noFill/>
        </p:spPr>
        <p:txBody>
          <a:bodyPr wrap="square" rtlCol="0">
            <a:spAutoFit/>
          </a:bodyPr>
          <a:lstStyle/>
          <a:p>
            <a:pPr algn="ctr"/>
            <a:r>
              <a:rPr lang="es-ES" b="1" dirty="0" err="1"/>
              <a:t>Seasonal</a:t>
            </a:r>
            <a:r>
              <a:rPr lang="es-ES" b="1" dirty="0"/>
              <a:t> </a:t>
            </a:r>
            <a:r>
              <a:rPr lang="es-ES" b="1" dirty="0" err="1"/>
              <a:t>lag</a:t>
            </a:r>
            <a:r>
              <a:rPr lang="es-ES" b="1" dirty="0"/>
              <a:t> = 12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a8b485b1ff_0_224"/>
          <p:cNvSpPr txBox="1"/>
          <p:nvPr/>
        </p:nvSpPr>
        <p:spPr>
          <a:xfrm>
            <a:off x="5806975" y="1732388"/>
            <a:ext cx="5443800" cy="446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u="sng" dirty="0" err="1">
                <a:solidFill>
                  <a:schemeClr val="lt1"/>
                </a:solidFill>
                <a:latin typeface="Calibri"/>
                <a:ea typeface="Calibri"/>
                <a:cs typeface="Calibri"/>
                <a:sym typeface="Calibri"/>
              </a:rPr>
              <a:t>Missings</a:t>
            </a:r>
            <a:r>
              <a:rPr lang="en-GB" sz="1600" u="sng" dirty="0">
                <a:solidFill>
                  <a:schemeClr val="lt1"/>
                </a:solidFill>
                <a:latin typeface="Calibri"/>
                <a:ea typeface="Calibri"/>
                <a:cs typeface="Calibri"/>
                <a:sym typeface="Calibri"/>
              </a:rPr>
              <a:t> </a:t>
            </a:r>
            <a:r>
              <a:rPr lang="en-GB" sz="1600" u="sng" dirty="0" err="1">
                <a:solidFill>
                  <a:schemeClr val="lt1"/>
                </a:solidFill>
                <a:latin typeface="Calibri"/>
                <a:ea typeface="Calibri"/>
                <a:cs typeface="Calibri"/>
                <a:sym typeface="Calibri"/>
              </a:rPr>
              <a:t>en</a:t>
            </a:r>
            <a:r>
              <a:rPr lang="en-GB" sz="1600" u="sng" dirty="0">
                <a:solidFill>
                  <a:schemeClr val="lt1"/>
                </a:solidFill>
                <a:latin typeface="Calibri"/>
                <a:ea typeface="Calibri"/>
                <a:cs typeface="Calibri"/>
                <a:sym typeface="Calibri"/>
              </a:rPr>
              <a:t> los </a:t>
            </a:r>
            <a:r>
              <a:rPr lang="en-GB" sz="1600" u="sng" dirty="0" err="1">
                <a:solidFill>
                  <a:schemeClr val="lt1"/>
                </a:solidFill>
                <a:latin typeface="Calibri"/>
                <a:ea typeface="Calibri"/>
                <a:cs typeface="Calibri"/>
                <a:sym typeface="Calibri"/>
              </a:rPr>
              <a:t>valores</a:t>
            </a:r>
            <a:endParaRPr sz="1600" u="sng" dirty="0">
              <a:solidFill>
                <a:schemeClr val="lt1"/>
              </a:solidFill>
              <a:latin typeface="Calibri"/>
              <a:ea typeface="Calibri"/>
              <a:cs typeface="Calibri"/>
              <a:sym typeface="Calibri"/>
            </a:endParaRPr>
          </a:p>
          <a:p>
            <a:pPr marL="457200" marR="0" lvl="0" indent="-317500" algn="l" rtl="0">
              <a:lnSpc>
                <a:spcPct val="100000"/>
              </a:lnSpc>
              <a:spcBef>
                <a:spcPts val="0"/>
              </a:spcBef>
              <a:spcAft>
                <a:spcPts val="0"/>
              </a:spcAft>
              <a:buClr>
                <a:schemeClr val="lt1"/>
              </a:buClr>
              <a:buSzPts val="1400"/>
              <a:buFont typeface="Calibri"/>
              <a:buAutoNum type="arabicPeriod"/>
            </a:pPr>
            <a:r>
              <a:rPr lang="en-GB" sz="1600" b="1" dirty="0">
                <a:solidFill>
                  <a:schemeClr val="lt1"/>
                </a:solidFill>
                <a:latin typeface="Calibri"/>
                <a:ea typeface="Calibri"/>
                <a:cs typeface="Calibri"/>
                <a:sym typeface="Calibri"/>
              </a:rPr>
              <a:t>Backward fill</a:t>
            </a:r>
            <a:r>
              <a:rPr lang="en-GB" sz="1300" dirty="0">
                <a:solidFill>
                  <a:schemeClr val="lt1"/>
                </a:solidFill>
                <a:latin typeface="Calibri"/>
                <a:ea typeface="Calibri"/>
                <a:cs typeface="Calibri"/>
                <a:sym typeface="Calibri"/>
              </a:rPr>
              <a:t>: lo </a:t>
            </a:r>
            <a:r>
              <a:rPr lang="en-GB" sz="1300" dirty="0" err="1">
                <a:solidFill>
                  <a:schemeClr val="lt1"/>
                </a:solidFill>
                <a:latin typeface="Calibri"/>
                <a:ea typeface="Calibri"/>
                <a:cs typeface="Calibri"/>
                <a:sym typeface="Calibri"/>
              </a:rPr>
              <a:t>más</a:t>
            </a:r>
            <a:r>
              <a:rPr lang="en-GB" sz="1300" dirty="0">
                <a:solidFill>
                  <a:schemeClr val="lt1"/>
                </a:solidFill>
                <a:latin typeface="Calibri"/>
                <a:ea typeface="Calibri"/>
                <a:cs typeface="Calibri"/>
                <a:sym typeface="Calibri"/>
              </a:rPr>
              <a:t> probable es que con un simple plot, </a:t>
            </a:r>
            <a:r>
              <a:rPr lang="en-GB" sz="1300" dirty="0" err="1">
                <a:solidFill>
                  <a:schemeClr val="lt1"/>
                </a:solidFill>
                <a:latin typeface="Calibri"/>
                <a:ea typeface="Calibri"/>
                <a:cs typeface="Calibri"/>
                <a:sym typeface="Calibri"/>
              </a:rPr>
              <a:t>veamos</a:t>
            </a:r>
            <a:r>
              <a:rPr lang="en-GB" sz="1300" dirty="0">
                <a:solidFill>
                  <a:schemeClr val="lt1"/>
                </a:solidFill>
                <a:latin typeface="Calibri"/>
                <a:ea typeface="Calibri"/>
                <a:cs typeface="Calibri"/>
                <a:sym typeface="Calibri"/>
              </a:rPr>
              <a:t> los </a:t>
            </a:r>
            <a:r>
              <a:rPr lang="en-GB" sz="1300" dirty="0" err="1">
                <a:solidFill>
                  <a:schemeClr val="lt1"/>
                </a:solidFill>
                <a:latin typeface="Calibri"/>
                <a:ea typeface="Calibri"/>
                <a:cs typeface="Calibri"/>
                <a:sym typeface="Calibri"/>
              </a:rPr>
              <a:t>patrones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repetidos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en</a:t>
            </a:r>
            <a:r>
              <a:rPr lang="en-GB" sz="1300" dirty="0">
                <a:solidFill>
                  <a:schemeClr val="lt1"/>
                </a:solidFill>
                <a:latin typeface="Calibri"/>
                <a:ea typeface="Calibri"/>
                <a:cs typeface="Calibri"/>
                <a:sym typeface="Calibri"/>
              </a:rPr>
              <a:t> la </a:t>
            </a:r>
            <a:r>
              <a:rPr lang="en-GB" sz="1300" dirty="0" err="1">
                <a:solidFill>
                  <a:schemeClr val="lt1"/>
                </a:solidFill>
                <a:latin typeface="Calibri"/>
                <a:ea typeface="Calibri"/>
                <a:cs typeface="Calibri"/>
                <a:sym typeface="Calibri"/>
              </a:rPr>
              <a:t>serie</a:t>
            </a:r>
            <a:r>
              <a:rPr lang="en-GB" sz="1300" dirty="0">
                <a:solidFill>
                  <a:schemeClr val="lt1"/>
                </a:solidFill>
                <a:latin typeface="Calibri"/>
                <a:ea typeface="Calibri"/>
                <a:cs typeface="Calibri"/>
                <a:sym typeface="Calibri"/>
              </a:rPr>
              <a:t> temporal</a:t>
            </a:r>
            <a:endParaRPr sz="1300" dirty="0">
              <a:solidFill>
                <a:schemeClr val="lt1"/>
              </a:solidFill>
              <a:latin typeface="Calibri"/>
              <a:ea typeface="Calibri"/>
              <a:cs typeface="Calibri"/>
              <a:sym typeface="Calibri"/>
            </a:endParaRPr>
          </a:p>
          <a:p>
            <a:pPr marL="457200" marR="0" lvl="0" indent="-317500" algn="l" rtl="0">
              <a:lnSpc>
                <a:spcPct val="100000"/>
              </a:lnSpc>
              <a:spcBef>
                <a:spcPts val="0"/>
              </a:spcBef>
              <a:spcAft>
                <a:spcPts val="0"/>
              </a:spcAft>
              <a:buClr>
                <a:schemeClr val="lt1"/>
              </a:buClr>
              <a:buSzPts val="1400"/>
              <a:buFont typeface="Calibri"/>
              <a:buAutoNum type="arabicPeriod"/>
            </a:pPr>
            <a:r>
              <a:rPr lang="en-GB" sz="1600" b="1" dirty="0">
                <a:solidFill>
                  <a:schemeClr val="lt1"/>
                </a:solidFill>
                <a:latin typeface="Calibri"/>
                <a:ea typeface="Calibri"/>
                <a:cs typeface="Calibri"/>
                <a:sym typeface="Calibri"/>
              </a:rPr>
              <a:t>Forward fill</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Cuánto</a:t>
            </a:r>
            <a:r>
              <a:rPr lang="en-GB" sz="1300" dirty="0">
                <a:solidFill>
                  <a:schemeClr val="lt1"/>
                </a:solidFill>
                <a:latin typeface="Calibri"/>
                <a:ea typeface="Calibri"/>
                <a:cs typeface="Calibri"/>
                <a:sym typeface="Calibri"/>
              </a:rPr>
              <a:t> de </a:t>
            </a:r>
            <a:r>
              <a:rPr lang="en-GB" sz="1300" dirty="0" err="1">
                <a:solidFill>
                  <a:schemeClr val="lt1"/>
                </a:solidFill>
                <a:latin typeface="Calibri"/>
                <a:ea typeface="Calibri"/>
                <a:cs typeface="Calibri"/>
                <a:sym typeface="Calibri"/>
              </a:rPr>
              <a:t>correlacionados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están</a:t>
            </a:r>
            <a:r>
              <a:rPr lang="en-GB" sz="1300" dirty="0">
                <a:solidFill>
                  <a:schemeClr val="lt1"/>
                </a:solidFill>
                <a:latin typeface="Calibri"/>
                <a:ea typeface="Calibri"/>
                <a:cs typeface="Calibri"/>
                <a:sym typeface="Calibri"/>
              </a:rPr>
              <a:t> los </a:t>
            </a:r>
            <a:r>
              <a:rPr lang="en-GB" sz="1300" dirty="0" err="1">
                <a:solidFill>
                  <a:schemeClr val="lt1"/>
                </a:solidFill>
                <a:latin typeface="Calibri"/>
                <a:ea typeface="Calibri"/>
                <a:cs typeface="Calibri"/>
                <a:sym typeface="Calibri"/>
              </a:rPr>
              <a:t>valores</a:t>
            </a:r>
            <a:r>
              <a:rPr lang="en-GB" sz="1300" dirty="0">
                <a:solidFill>
                  <a:schemeClr val="lt1"/>
                </a:solidFill>
                <a:latin typeface="Calibri"/>
                <a:ea typeface="Calibri"/>
                <a:cs typeface="Calibri"/>
                <a:sym typeface="Calibri"/>
              </a:rPr>
              <a:t> con </a:t>
            </a:r>
            <a:r>
              <a:rPr lang="en-GB" sz="1300" dirty="0" err="1">
                <a:solidFill>
                  <a:schemeClr val="lt1"/>
                </a:solidFill>
                <a:latin typeface="Calibri"/>
                <a:ea typeface="Calibri"/>
                <a:cs typeface="Calibri"/>
                <a:sym typeface="Calibri"/>
              </a:rPr>
              <a:t>instantes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anteriores</a:t>
            </a:r>
            <a:r>
              <a:rPr lang="en-GB" sz="1300" dirty="0">
                <a:solidFill>
                  <a:schemeClr val="lt1"/>
                </a:solidFill>
                <a:latin typeface="Calibri"/>
                <a:ea typeface="Calibri"/>
                <a:cs typeface="Calibri"/>
                <a:sym typeface="Calibri"/>
              </a:rPr>
              <a:t>.</a:t>
            </a:r>
            <a:endParaRPr sz="1300" dirty="0">
              <a:solidFill>
                <a:schemeClr val="lt1"/>
              </a:solidFill>
              <a:latin typeface="Calibri"/>
              <a:ea typeface="Calibri"/>
              <a:cs typeface="Calibri"/>
              <a:sym typeface="Calibri"/>
            </a:endParaRPr>
          </a:p>
          <a:p>
            <a:pPr marL="457200" marR="0" lvl="0" indent="-311150" algn="l" rtl="0">
              <a:lnSpc>
                <a:spcPct val="100000"/>
              </a:lnSpc>
              <a:spcBef>
                <a:spcPts val="0"/>
              </a:spcBef>
              <a:spcAft>
                <a:spcPts val="0"/>
              </a:spcAft>
              <a:buClr>
                <a:schemeClr val="lt1"/>
              </a:buClr>
              <a:buSzPts val="1300"/>
              <a:buFont typeface="Calibri"/>
              <a:buAutoNum type="arabicPeriod"/>
            </a:pPr>
            <a:r>
              <a:rPr lang="en-GB" sz="1600" b="1" dirty="0">
                <a:solidFill>
                  <a:schemeClr val="lt1"/>
                </a:solidFill>
                <a:latin typeface="Calibri"/>
                <a:ea typeface="Calibri"/>
                <a:cs typeface="Calibri"/>
                <a:sym typeface="Calibri"/>
              </a:rPr>
              <a:t>Interpolate</a:t>
            </a:r>
            <a:r>
              <a:rPr lang="en-GB" sz="1300" dirty="0">
                <a:solidFill>
                  <a:schemeClr val="lt1"/>
                </a:solidFill>
                <a:latin typeface="Calibri"/>
                <a:ea typeface="Calibri"/>
                <a:cs typeface="Calibri"/>
                <a:sym typeface="Calibri"/>
              </a:rPr>
              <a:t>: interpolar </a:t>
            </a:r>
            <a:r>
              <a:rPr lang="en-GB" sz="1300" dirty="0" err="1">
                <a:solidFill>
                  <a:schemeClr val="lt1"/>
                </a:solidFill>
                <a:latin typeface="Calibri"/>
                <a:ea typeface="Calibri"/>
                <a:cs typeface="Calibri"/>
                <a:sym typeface="Calibri"/>
              </a:rPr>
              <a:t>valores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en</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función</a:t>
            </a:r>
            <a:r>
              <a:rPr lang="en-GB" sz="1300" dirty="0">
                <a:solidFill>
                  <a:schemeClr val="lt1"/>
                </a:solidFill>
                <a:latin typeface="Calibri"/>
                <a:ea typeface="Calibri"/>
                <a:cs typeface="Calibri"/>
                <a:sym typeface="Calibri"/>
              </a:rPr>
              <a:t> del anterior y posterior. Se </a:t>
            </a:r>
            <a:r>
              <a:rPr lang="en-GB" sz="1300" dirty="0" err="1">
                <a:solidFill>
                  <a:schemeClr val="lt1"/>
                </a:solidFill>
                <a:latin typeface="Calibri"/>
                <a:ea typeface="Calibri"/>
                <a:cs typeface="Calibri"/>
                <a:sym typeface="Calibri"/>
              </a:rPr>
              <a:t>suele</a:t>
            </a:r>
            <a:r>
              <a:rPr lang="en-GB" sz="1300" dirty="0">
                <a:solidFill>
                  <a:schemeClr val="lt1"/>
                </a:solidFill>
                <a:latin typeface="Calibri"/>
                <a:ea typeface="Calibri"/>
                <a:cs typeface="Calibri"/>
                <a:sym typeface="Calibri"/>
              </a:rPr>
              <a:t> usar la media.</a:t>
            </a:r>
            <a:endParaRPr sz="1300" dirty="0">
              <a:solidFill>
                <a:schemeClr val="lt1"/>
              </a:solidFill>
              <a:latin typeface="Calibri"/>
              <a:ea typeface="Calibri"/>
              <a:cs typeface="Calibri"/>
              <a:sym typeface="Calibri"/>
            </a:endParaRPr>
          </a:p>
          <a:p>
            <a:pPr marL="457200" marR="0" lvl="0" indent="-311150" algn="l" rtl="0">
              <a:lnSpc>
                <a:spcPct val="100000"/>
              </a:lnSpc>
              <a:spcBef>
                <a:spcPts val="0"/>
              </a:spcBef>
              <a:spcAft>
                <a:spcPts val="0"/>
              </a:spcAft>
              <a:buClr>
                <a:schemeClr val="lt1"/>
              </a:buClr>
              <a:buSzPts val="1300"/>
              <a:buFont typeface="Calibri"/>
              <a:buAutoNum type="arabicPeriod"/>
            </a:pPr>
            <a:r>
              <a:rPr lang="en-GB" sz="1600" b="1" dirty="0">
                <a:solidFill>
                  <a:schemeClr val="lt1"/>
                </a:solidFill>
                <a:latin typeface="Calibri"/>
                <a:ea typeface="Calibri"/>
                <a:cs typeface="Calibri"/>
                <a:sym typeface="Calibri"/>
              </a:rPr>
              <a:t>KNN</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similitud</a:t>
            </a:r>
            <a:r>
              <a:rPr lang="en-GB" sz="1300" dirty="0">
                <a:solidFill>
                  <a:schemeClr val="lt1"/>
                </a:solidFill>
                <a:latin typeface="Calibri"/>
                <a:ea typeface="Calibri"/>
                <a:cs typeface="Calibri"/>
                <a:sym typeface="Calibri"/>
              </a:rPr>
              <a:t> con los n </a:t>
            </a:r>
            <a:r>
              <a:rPr lang="en-GB" sz="1300" dirty="0" err="1">
                <a:solidFill>
                  <a:schemeClr val="lt1"/>
                </a:solidFill>
                <a:latin typeface="Calibri"/>
                <a:ea typeface="Calibri"/>
                <a:cs typeface="Calibri"/>
                <a:sym typeface="Calibri"/>
              </a:rPr>
              <a:t>últimos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valores</a:t>
            </a:r>
            <a:r>
              <a:rPr lang="en-GB" sz="1300" dirty="0">
                <a:solidFill>
                  <a:schemeClr val="lt1"/>
                </a:solidFill>
                <a:latin typeface="Calibri"/>
                <a:ea typeface="Calibri"/>
                <a:cs typeface="Calibri"/>
                <a:sym typeface="Calibri"/>
              </a:rPr>
              <a:t> de la </a:t>
            </a:r>
            <a:r>
              <a:rPr lang="en-GB" sz="1300" dirty="0" err="1">
                <a:solidFill>
                  <a:schemeClr val="lt1"/>
                </a:solidFill>
                <a:latin typeface="Calibri"/>
                <a:ea typeface="Calibri"/>
                <a:cs typeface="Calibri"/>
                <a:sym typeface="Calibri"/>
              </a:rPr>
              <a:t>serie</a:t>
            </a:r>
            <a:r>
              <a:rPr lang="en-GB" sz="1300" dirty="0">
                <a:solidFill>
                  <a:schemeClr val="lt1"/>
                </a:solidFill>
                <a:latin typeface="Calibri"/>
                <a:ea typeface="Calibri"/>
                <a:cs typeface="Calibri"/>
                <a:sym typeface="Calibri"/>
              </a:rPr>
              <a:t>.</a:t>
            </a:r>
            <a:endParaRPr sz="1300" dirty="0">
              <a:solidFill>
                <a:schemeClr val="lt1"/>
              </a:solidFill>
              <a:latin typeface="Calibri"/>
              <a:ea typeface="Calibri"/>
              <a:cs typeface="Calibri"/>
              <a:sym typeface="Calibri"/>
            </a:endParaRPr>
          </a:p>
          <a:p>
            <a:pPr marL="457200" marR="0" lvl="0" indent="-311150" algn="l" rtl="0">
              <a:lnSpc>
                <a:spcPct val="100000"/>
              </a:lnSpc>
              <a:spcBef>
                <a:spcPts val="0"/>
              </a:spcBef>
              <a:spcAft>
                <a:spcPts val="0"/>
              </a:spcAft>
              <a:buClr>
                <a:schemeClr val="lt1"/>
              </a:buClr>
              <a:buSzPts val="1300"/>
              <a:buFont typeface="Calibri"/>
              <a:buAutoNum type="arabicPeriod"/>
            </a:pPr>
            <a:r>
              <a:rPr lang="en-GB" sz="1300" dirty="0">
                <a:solidFill>
                  <a:schemeClr val="lt1"/>
                </a:solidFill>
                <a:latin typeface="Calibri"/>
                <a:ea typeface="Calibri"/>
                <a:cs typeface="Calibri"/>
                <a:sym typeface="Calibri"/>
              </a:rPr>
              <a:t>Linear interpolation</a:t>
            </a:r>
            <a:endParaRPr sz="1300" dirty="0">
              <a:solidFill>
                <a:schemeClr val="lt1"/>
              </a:solidFill>
              <a:latin typeface="Calibri"/>
              <a:ea typeface="Calibri"/>
              <a:cs typeface="Calibri"/>
              <a:sym typeface="Calibri"/>
            </a:endParaRPr>
          </a:p>
          <a:p>
            <a:pPr marL="457200" marR="0" lvl="0" indent="-311150" algn="l" rtl="0">
              <a:lnSpc>
                <a:spcPct val="100000"/>
              </a:lnSpc>
              <a:spcBef>
                <a:spcPts val="0"/>
              </a:spcBef>
              <a:spcAft>
                <a:spcPts val="0"/>
              </a:spcAft>
              <a:buClr>
                <a:schemeClr val="lt1"/>
              </a:buClr>
              <a:buSzPts val="1300"/>
              <a:buFont typeface="Calibri"/>
              <a:buAutoNum type="arabicPeriod"/>
            </a:pPr>
            <a:r>
              <a:rPr lang="en-GB" sz="1300" dirty="0">
                <a:solidFill>
                  <a:schemeClr val="lt1"/>
                </a:solidFill>
                <a:latin typeface="Calibri"/>
                <a:ea typeface="Calibri"/>
                <a:cs typeface="Calibri"/>
                <a:sym typeface="Calibri"/>
              </a:rPr>
              <a:t>Quadratic/Cubic interpolation</a:t>
            </a:r>
            <a:endParaRPr sz="13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3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3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600" u="sng" dirty="0" err="1">
                <a:solidFill>
                  <a:schemeClr val="lt1"/>
                </a:solidFill>
                <a:latin typeface="Calibri"/>
                <a:ea typeface="Calibri"/>
                <a:cs typeface="Calibri"/>
                <a:sym typeface="Calibri"/>
              </a:rPr>
              <a:t>Missings</a:t>
            </a:r>
            <a:r>
              <a:rPr lang="en-GB" sz="1600" u="sng" dirty="0">
                <a:solidFill>
                  <a:schemeClr val="lt1"/>
                </a:solidFill>
                <a:latin typeface="Calibri"/>
                <a:ea typeface="Calibri"/>
                <a:cs typeface="Calibri"/>
                <a:sym typeface="Calibri"/>
              </a:rPr>
              <a:t> </a:t>
            </a:r>
            <a:r>
              <a:rPr lang="en-GB" sz="1600" u="sng" dirty="0" err="1">
                <a:solidFill>
                  <a:schemeClr val="lt1"/>
                </a:solidFill>
                <a:latin typeface="Calibri"/>
                <a:ea typeface="Calibri"/>
                <a:cs typeface="Calibri"/>
                <a:sym typeface="Calibri"/>
              </a:rPr>
              <a:t>en</a:t>
            </a:r>
            <a:r>
              <a:rPr lang="en-GB" sz="1600" u="sng" dirty="0">
                <a:solidFill>
                  <a:schemeClr val="lt1"/>
                </a:solidFill>
                <a:latin typeface="Calibri"/>
                <a:ea typeface="Calibri"/>
                <a:cs typeface="Calibri"/>
                <a:sym typeface="Calibri"/>
              </a:rPr>
              <a:t> las </a:t>
            </a:r>
            <a:r>
              <a:rPr lang="en-GB" sz="1600" u="sng" dirty="0" err="1">
                <a:solidFill>
                  <a:schemeClr val="lt1"/>
                </a:solidFill>
                <a:latin typeface="Calibri"/>
                <a:ea typeface="Calibri"/>
                <a:cs typeface="Calibri"/>
                <a:sym typeface="Calibri"/>
              </a:rPr>
              <a:t>fechas</a:t>
            </a:r>
            <a:endParaRPr sz="13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300" dirty="0" err="1">
                <a:solidFill>
                  <a:schemeClr val="lt1"/>
                </a:solidFill>
                <a:latin typeface="Calibri"/>
                <a:ea typeface="Calibri"/>
                <a:cs typeface="Calibri"/>
                <a:sym typeface="Calibri"/>
              </a:rPr>
              <a:t>Podría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ocurrir</a:t>
            </a:r>
            <a:r>
              <a:rPr lang="en-GB" sz="1300" dirty="0">
                <a:solidFill>
                  <a:schemeClr val="lt1"/>
                </a:solidFill>
                <a:latin typeface="Calibri"/>
                <a:ea typeface="Calibri"/>
                <a:cs typeface="Calibri"/>
                <a:sym typeface="Calibri"/>
              </a:rPr>
              <a:t> que </a:t>
            </a:r>
            <a:r>
              <a:rPr lang="en-GB" sz="1300" dirty="0" err="1">
                <a:solidFill>
                  <a:schemeClr val="lt1"/>
                </a:solidFill>
                <a:latin typeface="Calibri"/>
                <a:ea typeface="Calibri"/>
                <a:cs typeface="Calibri"/>
                <a:sym typeface="Calibri"/>
              </a:rPr>
              <a:t>falte</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alguna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fecha</a:t>
            </a:r>
            <a:r>
              <a:rPr lang="en-GB" sz="1300" dirty="0">
                <a:solidFill>
                  <a:schemeClr val="lt1"/>
                </a:solidFill>
                <a:latin typeface="Calibri"/>
                <a:ea typeface="Calibri"/>
                <a:cs typeface="Calibri"/>
                <a:sym typeface="Calibri"/>
              </a:rPr>
              <a:t>. Se </a:t>
            </a:r>
            <a:r>
              <a:rPr lang="en-GB" sz="1300" dirty="0" err="1">
                <a:solidFill>
                  <a:schemeClr val="lt1"/>
                </a:solidFill>
                <a:latin typeface="Calibri"/>
                <a:ea typeface="Calibri"/>
                <a:cs typeface="Calibri"/>
                <a:sym typeface="Calibri"/>
              </a:rPr>
              <a:t>podría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solucionar</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obteniendo</a:t>
            </a:r>
            <a:r>
              <a:rPr lang="en-GB" sz="1300" dirty="0">
                <a:solidFill>
                  <a:schemeClr val="lt1"/>
                </a:solidFill>
                <a:latin typeface="Calibri"/>
                <a:ea typeface="Calibri"/>
                <a:cs typeface="Calibri"/>
                <a:sym typeface="Calibri"/>
              </a:rPr>
              <a:t> un range </a:t>
            </a:r>
            <a:r>
              <a:rPr lang="en-GB" sz="1300" dirty="0" err="1">
                <a:solidFill>
                  <a:schemeClr val="lt1"/>
                </a:solidFill>
                <a:latin typeface="Calibri"/>
                <a:ea typeface="Calibri"/>
                <a:cs typeface="Calibri"/>
                <a:sym typeface="Calibri"/>
              </a:rPr>
              <a:t>desde</a:t>
            </a:r>
            <a:r>
              <a:rPr lang="en-GB" sz="1300" dirty="0">
                <a:solidFill>
                  <a:schemeClr val="lt1"/>
                </a:solidFill>
                <a:latin typeface="Calibri"/>
                <a:ea typeface="Calibri"/>
                <a:cs typeface="Calibri"/>
                <a:sym typeface="Calibri"/>
              </a:rPr>
              <a:t> el primer </a:t>
            </a:r>
            <a:r>
              <a:rPr lang="en-GB" sz="1300" dirty="0" err="1">
                <a:solidFill>
                  <a:schemeClr val="lt1"/>
                </a:solidFill>
                <a:latin typeface="Calibri"/>
                <a:ea typeface="Calibri"/>
                <a:cs typeface="Calibri"/>
                <a:sym typeface="Calibri"/>
              </a:rPr>
              <a:t>valor</a:t>
            </a:r>
            <a:r>
              <a:rPr lang="en-GB" sz="1300" dirty="0">
                <a:solidFill>
                  <a:schemeClr val="lt1"/>
                </a:solidFill>
                <a:latin typeface="Calibri"/>
                <a:ea typeface="Calibri"/>
                <a:cs typeface="Calibri"/>
                <a:sym typeface="Calibri"/>
              </a:rPr>
              <a:t> al </a:t>
            </a:r>
            <a:r>
              <a:rPr lang="en-GB" sz="1300" dirty="0" err="1">
                <a:solidFill>
                  <a:schemeClr val="lt1"/>
                </a:solidFill>
                <a:latin typeface="Calibri"/>
                <a:ea typeface="Calibri"/>
                <a:cs typeface="Calibri"/>
                <a:sym typeface="Calibri"/>
              </a:rPr>
              <a:t>último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equiespaciandolo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como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nuestros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datos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diario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horario</a:t>
            </a:r>
            <a:r>
              <a:rPr lang="en-GB" sz="1300" dirty="0">
                <a:solidFill>
                  <a:schemeClr val="lt1"/>
                </a:solidFill>
                <a:latin typeface="Calibri"/>
                <a:ea typeface="Calibri"/>
                <a:cs typeface="Calibri"/>
                <a:sym typeface="Calibri"/>
              </a:rPr>
              <a:t>...), y a </a:t>
            </a:r>
            <a:r>
              <a:rPr lang="en-GB" sz="1300" dirty="0" err="1">
                <a:solidFill>
                  <a:schemeClr val="lt1"/>
                </a:solidFill>
                <a:latin typeface="Calibri"/>
                <a:ea typeface="Calibri"/>
                <a:cs typeface="Calibri"/>
                <a:sym typeface="Calibri"/>
              </a:rPr>
              <a:t>este</a:t>
            </a:r>
            <a:r>
              <a:rPr lang="en-GB" sz="1300" dirty="0">
                <a:solidFill>
                  <a:schemeClr val="lt1"/>
                </a:solidFill>
                <a:latin typeface="Calibri"/>
                <a:ea typeface="Calibri"/>
                <a:cs typeface="Calibri"/>
                <a:sym typeface="Calibri"/>
              </a:rPr>
              <a:t> vector le </a:t>
            </a:r>
            <a:r>
              <a:rPr lang="en-GB" sz="1300" dirty="0" err="1">
                <a:solidFill>
                  <a:schemeClr val="lt1"/>
                </a:solidFill>
                <a:latin typeface="Calibri"/>
                <a:ea typeface="Calibri"/>
                <a:cs typeface="Calibri"/>
                <a:sym typeface="Calibri"/>
              </a:rPr>
              <a:t>aplicamos</a:t>
            </a:r>
            <a:r>
              <a:rPr lang="en-GB" sz="1300" dirty="0">
                <a:solidFill>
                  <a:schemeClr val="lt1"/>
                </a:solidFill>
                <a:latin typeface="Calibri"/>
                <a:ea typeface="Calibri"/>
                <a:cs typeface="Calibri"/>
                <a:sym typeface="Calibri"/>
              </a:rPr>
              <a:t> un left join de la </a:t>
            </a:r>
            <a:r>
              <a:rPr lang="en-GB" sz="1300" dirty="0" err="1">
                <a:solidFill>
                  <a:schemeClr val="lt1"/>
                </a:solidFill>
                <a:latin typeface="Calibri"/>
                <a:ea typeface="Calibri"/>
                <a:cs typeface="Calibri"/>
                <a:sym typeface="Calibri"/>
              </a:rPr>
              <a:t>serie</a:t>
            </a:r>
            <a:r>
              <a:rPr lang="en-GB" sz="1300" dirty="0">
                <a:solidFill>
                  <a:schemeClr val="lt1"/>
                </a:solidFill>
                <a:latin typeface="Calibri"/>
                <a:ea typeface="Calibri"/>
                <a:cs typeface="Calibri"/>
                <a:sym typeface="Calibri"/>
              </a:rPr>
              <a:t> original. </a:t>
            </a:r>
            <a:endParaRPr sz="13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300" dirty="0" err="1">
                <a:solidFill>
                  <a:schemeClr val="lt1"/>
                </a:solidFill>
                <a:latin typeface="Calibri"/>
                <a:ea typeface="Calibri"/>
                <a:cs typeface="Calibri"/>
                <a:sym typeface="Calibri"/>
              </a:rPr>
              <a:t>Obtendremos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como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resultado</a:t>
            </a:r>
            <a:r>
              <a:rPr lang="en-GB" sz="1300" dirty="0">
                <a:solidFill>
                  <a:schemeClr val="lt1"/>
                </a:solidFill>
                <a:latin typeface="Calibri"/>
                <a:ea typeface="Calibri"/>
                <a:cs typeface="Calibri"/>
                <a:sym typeface="Calibri"/>
              </a:rPr>
              <a:t> un TS sin </a:t>
            </a:r>
            <a:r>
              <a:rPr lang="en-GB" sz="1300" dirty="0" err="1">
                <a:solidFill>
                  <a:schemeClr val="lt1"/>
                </a:solidFill>
                <a:latin typeface="Calibri"/>
                <a:ea typeface="Calibri"/>
                <a:cs typeface="Calibri"/>
                <a:sym typeface="Calibri"/>
              </a:rPr>
              <a:t>huecos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en</a:t>
            </a:r>
            <a:r>
              <a:rPr lang="en-GB" sz="1300" dirty="0">
                <a:solidFill>
                  <a:schemeClr val="lt1"/>
                </a:solidFill>
                <a:latin typeface="Calibri"/>
                <a:ea typeface="Calibri"/>
                <a:cs typeface="Calibri"/>
                <a:sym typeface="Calibri"/>
              </a:rPr>
              <a:t> el </a:t>
            </a:r>
            <a:r>
              <a:rPr lang="en-GB" sz="1300" dirty="0" err="1">
                <a:solidFill>
                  <a:schemeClr val="lt1"/>
                </a:solidFill>
                <a:latin typeface="Calibri"/>
                <a:ea typeface="Calibri"/>
                <a:cs typeface="Calibri"/>
                <a:sym typeface="Calibri"/>
              </a:rPr>
              <a:t>tiempo</a:t>
            </a:r>
            <a:r>
              <a:rPr lang="en-GB" sz="1300" dirty="0">
                <a:solidFill>
                  <a:schemeClr val="lt1"/>
                </a:solidFill>
                <a:latin typeface="Calibri"/>
                <a:ea typeface="Calibri"/>
                <a:cs typeface="Calibri"/>
                <a:sym typeface="Calibri"/>
              </a:rPr>
              <a:t> y con </a:t>
            </a:r>
            <a:r>
              <a:rPr lang="en-GB" sz="1300" dirty="0" err="1">
                <a:solidFill>
                  <a:schemeClr val="lt1"/>
                </a:solidFill>
                <a:latin typeface="Calibri"/>
                <a:ea typeface="Calibri"/>
                <a:cs typeface="Calibri"/>
                <a:sym typeface="Calibri"/>
              </a:rPr>
              <a:t>algunos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missings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en</a:t>
            </a:r>
            <a:r>
              <a:rPr lang="en-GB" sz="1300" dirty="0">
                <a:solidFill>
                  <a:schemeClr val="lt1"/>
                </a:solidFill>
                <a:latin typeface="Calibri"/>
                <a:ea typeface="Calibri"/>
                <a:cs typeface="Calibri"/>
                <a:sym typeface="Calibri"/>
              </a:rPr>
              <a:t> los </a:t>
            </a:r>
            <a:r>
              <a:rPr lang="en-GB" sz="1300" dirty="0" err="1">
                <a:solidFill>
                  <a:schemeClr val="lt1"/>
                </a:solidFill>
                <a:latin typeface="Calibri"/>
                <a:ea typeface="Calibri"/>
                <a:cs typeface="Calibri"/>
                <a:sym typeface="Calibri"/>
              </a:rPr>
              <a:t>valores</a:t>
            </a:r>
            <a:r>
              <a:rPr lang="en-GB" sz="1300" dirty="0">
                <a:solidFill>
                  <a:schemeClr val="lt1"/>
                </a:solidFill>
                <a:latin typeface="Calibri"/>
                <a:ea typeface="Calibri"/>
                <a:cs typeface="Calibri"/>
                <a:sym typeface="Calibri"/>
              </a:rPr>
              <a:t>, que </a:t>
            </a:r>
            <a:r>
              <a:rPr lang="en-GB" sz="1300" dirty="0" err="1">
                <a:solidFill>
                  <a:schemeClr val="lt1"/>
                </a:solidFill>
                <a:latin typeface="Calibri"/>
                <a:ea typeface="Calibri"/>
                <a:cs typeface="Calibri"/>
                <a:sym typeface="Calibri"/>
              </a:rPr>
              <a:t>habrá</a:t>
            </a:r>
            <a:r>
              <a:rPr lang="en-GB" sz="1300" dirty="0">
                <a:solidFill>
                  <a:schemeClr val="lt1"/>
                </a:solidFill>
                <a:latin typeface="Calibri"/>
                <a:ea typeface="Calibri"/>
                <a:cs typeface="Calibri"/>
                <a:sym typeface="Calibri"/>
              </a:rPr>
              <a:t> que </a:t>
            </a:r>
            <a:r>
              <a:rPr lang="en-GB" sz="1300" dirty="0" err="1">
                <a:solidFill>
                  <a:schemeClr val="lt1"/>
                </a:solidFill>
                <a:latin typeface="Calibri"/>
                <a:ea typeface="Calibri"/>
                <a:cs typeface="Calibri"/>
                <a:sym typeface="Calibri"/>
              </a:rPr>
              <a:t>rellenar</a:t>
            </a:r>
            <a:r>
              <a:rPr lang="en-GB" sz="1300" dirty="0">
                <a:solidFill>
                  <a:schemeClr val="lt1"/>
                </a:solidFill>
                <a:latin typeface="Calibri"/>
                <a:ea typeface="Calibri"/>
                <a:cs typeface="Calibri"/>
                <a:sym typeface="Calibri"/>
              </a:rPr>
              <a:t> con las </a:t>
            </a:r>
            <a:r>
              <a:rPr lang="en-GB" sz="1300" dirty="0" err="1">
                <a:solidFill>
                  <a:schemeClr val="lt1"/>
                </a:solidFill>
                <a:latin typeface="Calibri"/>
                <a:ea typeface="Calibri"/>
                <a:cs typeface="Calibri"/>
                <a:sym typeface="Calibri"/>
              </a:rPr>
              <a:t>técnicas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anteriores</a:t>
            </a:r>
            <a:r>
              <a:rPr lang="en-GB" sz="1300" dirty="0">
                <a:solidFill>
                  <a:schemeClr val="lt1"/>
                </a:solidFill>
                <a:latin typeface="Calibri"/>
                <a:ea typeface="Calibri"/>
                <a:cs typeface="Calibri"/>
                <a:sym typeface="Calibri"/>
              </a:rPr>
              <a:t>.</a:t>
            </a:r>
            <a:endParaRPr sz="1300" dirty="0">
              <a:solidFill>
                <a:schemeClr val="lt1"/>
              </a:solidFill>
              <a:latin typeface="Calibri"/>
              <a:ea typeface="Calibri"/>
              <a:cs typeface="Calibri"/>
              <a:sym typeface="Calibri"/>
            </a:endParaRPr>
          </a:p>
          <a:p>
            <a:pPr marL="457200" marR="0" lvl="0" indent="0" algn="l" rtl="0">
              <a:lnSpc>
                <a:spcPct val="100000"/>
              </a:lnSpc>
              <a:spcBef>
                <a:spcPts val="0"/>
              </a:spcBef>
              <a:spcAft>
                <a:spcPts val="0"/>
              </a:spcAft>
              <a:buNone/>
            </a:pPr>
            <a:endParaRPr sz="1300" dirty="0">
              <a:solidFill>
                <a:schemeClr val="lt1"/>
              </a:solidFill>
              <a:latin typeface="Calibri"/>
              <a:ea typeface="Calibri"/>
              <a:cs typeface="Calibri"/>
              <a:sym typeface="Calibri"/>
            </a:endParaRPr>
          </a:p>
        </p:txBody>
      </p:sp>
      <p:sp>
        <p:nvSpPr>
          <p:cNvPr id="275" name="Google Shape;275;ga8b485b1ff_0_2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4300" dirty="0" err="1">
                <a:solidFill>
                  <a:srgbClr val="FF0000"/>
                </a:solidFill>
              </a:rPr>
              <a:t>Gestión</a:t>
            </a:r>
            <a:r>
              <a:rPr lang="en-GB" sz="4300" dirty="0">
                <a:solidFill>
                  <a:srgbClr val="FF0000"/>
                </a:solidFill>
              </a:rPr>
              <a:t> de </a:t>
            </a:r>
            <a:r>
              <a:rPr lang="en-GB" sz="4300" dirty="0" err="1">
                <a:solidFill>
                  <a:srgbClr val="FF0000"/>
                </a:solidFill>
              </a:rPr>
              <a:t>datos</a:t>
            </a:r>
            <a:r>
              <a:rPr lang="en-GB" sz="4300" dirty="0">
                <a:solidFill>
                  <a:srgbClr val="FF0000"/>
                </a:solidFill>
              </a:rPr>
              <a:t> </a:t>
            </a:r>
            <a:r>
              <a:rPr lang="en-GB" sz="4300" dirty="0" err="1">
                <a:solidFill>
                  <a:srgbClr val="FF0000"/>
                </a:solidFill>
              </a:rPr>
              <a:t>faltantes</a:t>
            </a:r>
            <a:endParaRPr sz="4300" dirty="0"/>
          </a:p>
        </p:txBody>
      </p:sp>
      <p:pic>
        <p:nvPicPr>
          <p:cNvPr id="276" name="Google Shape;276;ga8b485b1ff_0_224"/>
          <p:cNvPicPr preferRelativeResize="0"/>
          <p:nvPr/>
        </p:nvPicPr>
        <p:blipFill>
          <a:blip r:embed="rId3">
            <a:alphaModFix/>
          </a:blip>
          <a:stretch>
            <a:fillRect/>
          </a:stretch>
        </p:blipFill>
        <p:spPr>
          <a:xfrm>
            <a:off x="1004825" y="1536050"/>
            <a:ext cx="4212661" cy="4862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ad1a4756b6_0_0"/>
          <p:cNvSpPr txBox="1">
            <a:spLocks noGrp="1"/>
          </p:cNvSpPr>
          <p:nvPr>
            <p:ph type="title"/>
          </p:nvPr>
        </p:nvSpPr>
        <p:spPr>
          <a:xfrm>
            <a:off x="789500" y="1875050"/>
            <a:ext cx="10515600" cy="2548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4400"/>
              <a:buFont typeface="Calibri"/>
              <a:buNone/>
            </a:pPr>
            <a:r>
              <a:rPr lang="es-ES" dirty="0">
                <a:solidFill>
                  <a:srgbClr val="FF0000"/>
                </a:solidFill>
              </a:rPr>
              <a:t>Series de Tiempo</a:t>
            </a:r>
            <a:endParaRPr dirty="0">
              <a:solidFill>
                <a:srgbClr val="FF0000"/>
              </a:solidFill>
            </a:endParaRPr>
          </a:p>
          <a:p>
            <a:pPr marL="0" lvl="0" indent="0" algn="ctr" rtl="0">
              <a:lnSpc>
                <a:spcPct val="90000"/>
              </a:lnSpc>
              <a:spcBef>
                <a:spcPts val="0"/>
              </a:spcBef>
              <a:spcAft>
                <a:spcPts val="0"/>
              </a:spcAft>
              <a:buClr>
                <a:srgbClr val="FF0000"/>
              </a:buClr>
              <a:buSzPts val="4400"/>
              <a:buFont typeface="Calibri"/>
              <a:buNone/>
            </a:pPr>
            <a:r>
              <a:rPr lang="en-GB" dirty="0" err="1">
                <a:solidFill>
                  <a:srgbClr val="FFFFFF"/>
                </a:solidFill>
              </a:rPr>
              <a:t>Técnicas</a:t>
            </a:r>
            <a:r>
              <a:rPr lang="en-GB" dirty="0">
                <a:solidFill>
                  <a:srgbClr val="FFFFFF"/>
                </a:solidFill>
              </a:rPr>
              <a:t> de </a:t>
            </a:r>
            <a:r>
              <a:rPr lang="en-GB" dirty="0" err="1">
                <a:solidFill>
                  <a:srgbClr val="FFFFFF"/>
                </a:solidFill>
              </a:rPr>
              <a:t>Regresión</a:t>
            </a:r>
            <a:endParaRPr dirty="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ga8b485b1ff_0_266"/>
          <p:cNvSpPr txBox="1">
            <a:spLocks noGrp="1"/>
          </p:cNvSpPr>
          <p:nvPr>
            <p:ph type="title"/>
          </p:nvPr>
        </p:nvSpPr>
        <p:spPr>
          <a:xfrm>
            <a:off x="930350" y="802875"/>
            <a:ext cx="9852000" cy="76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100" dirty="0">
                <a:solidFill>
                  <a:srgbClr val="FF0000"/>
                </a:solidFill>
              </a:rPr>
              <a:t>Auto </a:t>
            </a:r>
            <a:r>
              <a:rPr lang="en-GB" sz="3100" dirty="0" err="1">
                <a:solidFill>
                  <a:srgbClr val="FF0000"/>
                </a:solidFill>
              </a:rPr>
              <a:t>Regresión</a:t>
            </a:r>
            <a:r>
              <a:rPr lang="en-GB" sz="3100" dirty="0">
                <a:solidFill>
                  <a:srgbClr val="FF0000"/>
                </a:solidFill>
              </a:rPr>
              <a:t> (AR)</a:t>
            </a:r>
            <a:endParaRPr sz="3100" dirty="0"/>
          </a:p>
        </p:txBody>
      </p:sp>
      <p:sp>
        <p:nvSpPr>
          <p:cNvPr id="11" name="CuadroTexto 10">
            <a:extLst>
              <a:ext uri="{FF2B5EF4-FFF2-40B4-BE49-F238E27FC236}">
                <a16:creationId xmlns:a16="http://schemas.microsoft.com/office/drawing/2014/main" id="{9232D013-2478-4D06-9A95-9BA37FC43ACB}"/>
              </a:ext>
            </a:extLst>
          </p:cNvPr>
          <p:cNvSpPr txBox="1"/>
          <p:nvPr/>
        </p:nvSpPr>
        <p:spPr>
          <a:xfrm>
            <a:off x="930349" y="1848850"/>
            <a:ext cx="10508615" cy="954107"/>
          </a:xfrm>
          <a:prstGeom prst="rect">
            <a:avLst/>
          </a:prstGeom>
          <a:noFill/>
        </p:spPr>
        <p:txBody>
          <a:bodyPr wrap="square">
            <a:spAutoFit/>
          </a:bodyPr>
          <a:lstStyle/>
          <a:p>
            <a:r>
              <a:rPr lang="en-US" dirty="0">
                <a:solidFill>
                  <a:schemeClr val="bg1"/>
                </a:solidFill>
              </a:rPr>
              <a:t>An autoregressive process is a regression of a variable against itself. In a time series, this means that the present value is linearly dependent on its past values.</a:t>
            </a:r>
          </a:p>
          <a:p>
            <a:endParaRPr lang="en-US" dirty="0">
              <a:solidFill>
                <a:schemeClr val="bg1"/>
              </a:solidFill>
            </a:endParaRPr>
          </a:p>
          <a:p>
            <a:r>
              <a:rPr lang="en-US" dirty="0">
                <a:solidFill>
                  <a:schemeClr val="bg1"/>
                </a:solidFill>
              </a:rPr>
              <a:t>The autoregressive process is denoted as AR(p), where p is the order. The general expression of an AR(p) model is</a:t>
            </a:r>
            <a:endParaRPr lang="es-ES" dirty="0">
              <a:solidFill>
                <a:schemeClr val="bg1"/>
              </a:solidFill>
            </a:endParaRPr>
          </a:p>
        </p:txBody>
      </p:sp>
      <p:pic>
        <p:nvPicPr>
          <p:cNvPr id="10" name="Imagen 9">
            <a:extLst>
              <a:ext uri="{FF2B5EF4-FFF2-40B4-BE49-F238E27FC236}">
                <a16:creationId xmlns:a16="http://schemas.microsoft.com/office/drawing/2014/main" id="{6C7429E2-355D-41AE-8167-725A37E80280}"/>
              </a:ext>
            </a:extLst>
          </p:cNvPr>
          <p:cNvPicPr>
            <a:picLocks noChangeAspect="1"/>
          </p:cNvPicPr>
          <p:nvPr/>
        </p:nvPicPr>
        <p:blipFill>
          <a:blip r:embed="rId3"/>
          <a:stretch>
            <a:fillRect/>
          </a:stretch>
        </p:blipFill>
        <p:spPr>
          <a:xfrm>
            <a:off x="4686178" y="3268966"/>
            <a:ext cx="2819644" cy="32006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ga8b485b1ff_0_266"/>
          <p:cNvSpPr txBox="1">
            <a:spLocks noGrp="1"/>
          </p:cNvSpPr>
          <p:nvPr>
            <p:ph type="title"/>
          </p:nvPr>
        </p:nvSpPr>
        <p:spPr>
          <a:xfrm>
            <a:off x="930350" y="802875"/>
            <a:ext cx="9852000" cy="76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100" dirty="0">
                <a:solidFill>
                  <a:srgbClr val="FF0000"/>
                </a:solidFill>
              </a:rPr>
              <a:t>Medias </a:t>
            </a:r>
            <a:r>
              <a:rPr lang="en-GB" sz="3100" dirty="0" err="1">
                <a:solidFill>
                  <a:srgbClr val="FF0000"/>
                </a:solidFill>
              </a:rPr>
              <a:t>Móviles</a:t>
            </a:r>
            <a:r>
              <a:rPr lang="en-GB" sz="3100" dirty="0">
                <a:solidFill>
                  <a:srgbClr val="FF0000"/>
                </a:solidFill>
              </a:rPr>
              <a:t> (MA)</a:t>
            </a:r>
            <a:endParaRPr sz="3100" dirty="0"/>
          </a:p>
        </p:txBody>
      </p:sp>
      <p:sp>
        <p:nvSpPr>
          <p:cNvPr id="7" name="CuadroTexto 6">
            <a:extLst>
              <a:ext uri="{FF2B5EF4-FFF2-40B4-BE49-F238E27FC236}">
                <a16:creationId xmlns:a16="http://schemas.microsoft.com/office/drawing/2014/main" id="{5717C0F8-226D-469E-94E6-C5822C5230F4}"/>
              </a:ext>
            </a:extLst>
          </p:cNvPr>
          <p:cNvSpPr txBox="1"/>
          <p:nvPr/>
        </p:nvSpPr>
        <p:spPr>
          <a:xfrm>
            <a:off x="930350" y="1688068"/>
            <a:ext cx="10148047" cy="523220"/>
          </a:xfrm>
          <a:prstGeom prst="rect">
            <a:avLst/>
          </a:prstGeom>
          <a:noFill/>
        </p:spPr>
        <p:txBody>
          <a:bodyPr wrap="square">
            <a:spAutoFit/>
          </a:bodyPr>
          <a:lstStyle/>
          <a:p>
            <a:r>
              <a:rPr lang="es-ES" dirty="0">
                <a:solidFill>
                  <a:schemeClr val="bg1"/>
                </a:solidFill>
              </a:rPr>
              <a:t>Las medias móviles suavizan los datos al calcular el promedio de un conjunto de valores en una ventana deslizante. Se usan para identificar tendencias y reducir el ruido.</a:t>
            </a:r>
          </a:p>
        </p:txBody>
      </p:sp>
      <p:pic>
        <p:nvPicPr>
          <p:cNvPr id="12" name="Imagen 11">
            <a:extLst>
              <a:ext uri="{FF2B5EF4-FFF2-40B4-BE49-F238E27FC236}">
                <a16:creationId xmlns:a16="http://schemas.microsoft.com/office/drawing/2014/main" id="{A2AEBFB3-82FA-487C-AA8D-DAF278B2B6C0}"/>
              </a:ext>
            </a:extLst>
          </p:cNvPr>
          <p:cNvPicPr>
            <a:picLocks noChangeAspect="1"/>
          </p:cNvPicPr>
          <p:nvPr/>
        </p:nvPicPr>
        <p:blipFill>
          <a:blip r:embed="rId3"/>
          <a:stretch>
            <a:fillRect/>
          </a:stretch>
        </p:blipFill>
        <p:spPr>
          <a:xfrm>
            <a:off x="4888125" y="2945328"/>
            <a:ext cx="2415749" cy="289585"/>
          </a:xfrm>
          <a:prstGeom prst="rect">
            <a:avLst/>
          </a:prstGeom>
        </p:spPr>
      </p:pic>
      <p:sp>
        <p:nvSpPr>
          <p:cNvPr id="19" name="CuadroTexto 18">
            <a:extLst>
              <a:ext uri="{FF2B5EF4-FFF2-40B4-BE49-F238E27FC236}">
                <a16:creationId xmlns:a16="http://schemas.microsoft.com/office/drawing/2014/main" id="{3F5FFBC1-3BA3-44DA-8838-EDC916667354}"/>
              </a:ext>
            </a:extLst>
          </p:cNvPr>
          <p:cNvSpPr txBox="1"/>
          <p:nvPr/>
        </p:nvSpPr>
        <p:spPr>
          <a:xfrm>
            <a:off x="930349" y="2424419"/>
            <a:ext cx="10148047" cy="307777"/>
          </a:xfrm>
          <a:prstGeom prst="rect">
            <a:avLst/>
          </a:prstGeom>
          <a:noFill/>
        </p:spPr>
        <p:txBody>
          <a:bodyPr wrap="square">
            <a:spAutoFit/>
          </a:bodyPr>
          <a:lstStyle>
            <a:defPPr marR="0" lvl="0" algn="l" rtl="0">
              <a:lnSpc>
                <a:spcPct val="100000"/>
              </a:lnSpc>
              <a:spcBef>
                <a:spcPts val="0"/>
              </a:spcBef>
              <a:spcAft>
                <a:spcPts val="0"/>
              </a:spcAft>
            </a:defPPr>
            <a:lvl1pPr>
              <a:defRPr>
                <a:solidFill>
                  <a:schemeClr val="bg1"/>
                </a:solidFill>
              </a:defRPr>
            </a:lvl1pPr>
          </a:lstStyle>
          <a:p>
            <a:r>
              <a:rPr lang="en-US" dirty="0"/>
              <a:t>The moving average model is denoted as MA(q), where q is the order. The general expression of an MA(q) model is</a:t>
            </a:r>
            <a:endParaRPr lang="es-ES" dirty="0"/>
          </a:p>
        </p:txBody>
      </p:sp>
      <p:sp>
        <p:nvSpPr>
          <p:cNvPr id="21" name="CuadroTexto 20">
            <a:extLst>
              <a:ext uri="{FF2B5EF4-FFF2-40B4-BE49-F238E27FC236}">
                <a16:creationId xmlns:a16="http://schemas.microsoft.com/office/drawing/2014/main" id="{605DBE2F-65F4-4342-8F9A-B2C36B4A61B8}"/>
              </a:ext>
            </a:extLst>
          </p:cNvPr>
          <p:cNvSpPr txBox="1"/>
          <p:nvPr/>
        </p:nvSpPr>
        <p:spPr>
          <a:xfrm>
            <a:off x="930348" y="3623088"/>
            <a:ext cx="10148047" cy="523220"/>
          </a:xfrm>
          <a:prstGeom prst="rect">
            <a:avLst/>
          </a:prstGeom>
          <a:noFill/>
        </p:spPr>
        <p:txBody>
          <a:bodyPr wrap="square">
            <a:spAutoFit/>
          </a:bodyPr>
          <a:lstStyle/>
          <a:p>
            <a:pPr algn="l"/>
            <a:r>
              <a:rPr lang="en-US" sz="1400" b="0" i="0" u="none" strike="noStrike" baseline="0" dirty="0">
                <a:solidFill>
                  <a:schemeClr val="bg1"/>
                </a:solidFill>
                <a:latin typeface="NewBaskerville-Roman"/>
              </a:rPr>
              <a:t>As usual, the first step is to gather the data. Then we test for stationarity. If our series is not stationary, we apply transformations, such as differencing, until the series is stationary. Then we plot the ACF and look for significant autocorrelation coefficients.</a:t>
            </a:r>
            <a:endParaRPr lang="es-ES" dirty="0">
              <a:solidFill>
                <a:schemeClr val="bg1"/>
              </a:solidFill>
            </a:endParaRPr>
          </a:p>
        </p:txBody>
      </p:sp>
      <p:sp>
        <p:nvSpPr>
          <p:cNvPr id="23" name="CuadroTexto 22">
            <a:extLst>
              <a:ext uri="{FF2B5EF4-FFF2-40B4-BE49-F238E27FC236}">
                <a16:creationId xmlns:a16="http://schemas.microsoft.com/office/drawing/2014/main" id="{14A8E7CA-0E61-4331-8202-255A0EEB5295}"/>
              </a:ext>
            </a:extLst>
          </p:cNvPr>
          <p:cNvSpPr txBox="1"/>
          <p:nvPr/>
        </p:nvSpPr>
        <p:spPr>
          <a:xfrm>
            <a:off x="930347" y="4477434"/>
            <a:ext cx="10148047" cy="738664"/>
          </a:xfrm>
          <a:prstGeom prst="rect">
            <a:avLst/>
          </a:prstGeom>
          <a:noFill/>
        </p:spPr>
        <p:txBody>
          <a:bodyPr wrap="square">
            <a:spAutoFit/>
          </a:bodyPr>
          <a:lstStyle/>
          <a:p>
            <a:pPr algn="l"/>
            <a:r>
              <a:rPr lang="en-US" sz="1400" b="0" i="0" u="none" strike="noStrike" baseline="0" dirty="0">
                <a:solidFill>
                  <a:schemeClr val="bg1"/>
                </a:solidFill>
                <a:latin typeface="NewBaskerville-Roman"/>
              </a:rPr>
              <a:t>You can see how the ACF plot helps us determine the order of a moving average process. The ACF plot will show significant autocorrelation coefficients up until lag </a:t>
            </a:r>
            <a:r>
              <a:rPr lang="en-US" sz="1400" b="0" i="1" u="none" strike="noStrike" baseline="0" dirty="0">
                <a:solidFill>
                  <a:schemeClr val="bg1"/>
                </a:solidFill>
                <a:latin typeface="NewBaskerville-Italic"/>
              </a:rPr>
              <a:t>q</a:t>
            </a:r>
            <a:r>
              <a:rPr lang="en-US" sz="1400" b="0" i="0" u="none" strike="noStrike" baseline="0" dirty="0">
                <a:solidFill>
                  <a:schemeClr val="bg1"/>
                </a:solidFill>
                <a:latin typeface="NewBaskerville-Roman"/>
              </a:rPr>
              <a:t>, after which all coefficients will be non-significant. We can then conclude that we have</a:t>
            </a:r>
          </a:p>
          <a:p>
            <a:pPr algn="l"/>
            <a:r>
              <a:rPr lang="en-US" sz="1400" b="0" i="0" u="none" strike="noStrike" baseline="0" dirty="0">
                <a:solidFill>
                  <a:schemeClr val="bg1"/>
                </a:solidFill>
                <a:latin typeface="NewBaskerville-Roman"/>
              </a:rPr>
              <a:t>a moving average process of order </a:t>
            </a:r>
            <a:r>
              <a:rPr lang="en-US" sz="1400" b="0" i="1" u="none" strike="noStrike" baseline="0" dirty="0">
                <a:solidFill>
                  <a:schemeClr val="bg1"/>
                </a:solidFill>
                <a:latin typeface="NewBaskerville-Italic"/>
              </a:rPr>
              <a:t>q</a:t>
            </a:r>
            <a:r>
              <a:rPr lang="en-US" sz="1400" b="0" i="0" u="none" strike="noStrike" baseline="0" dirty="0">
                <a:solidFill>
                  <a:schemeClr val="bg1"/>
                </a:solidFill>
                <a:latin typeface="NewBaskerville-Roman"/>
              </a:rPr>
              <a:t>, or an MA(</a:t>
            </a:r>
            <a:r>
              <a:rPr lang="en-US" sz="1400" b="0" i="1" u="none" strike="noStrike" baseline="0" dirty="0">
                <a:solidFill>
                  <a:schemeClr val="bg1"/>
                </a:solidFill>
                <a:latin typeface="NewBaskerville-Italic"/>
              </a:rPr>
              <a:t>q</a:t>
            </a:r>
            <a:r>
              <a:rPr lang="en-US" sz="1400" b="0" i="0" u="none" strike="noStrike" baseline="0" dirty="0">
                <a:solidFill>
                  <a:schemeClr val="bg1"/>
                </a:solidFill>
                <a:latin typeface="NewBaskerville-Roman"/>
              </a:rPr>
              <a:t>) process.</a:t>
            </a:r>
            <a:endParaRPr lang="es-ES" dirty="0">
              <a:solidFill>
                <a:schemeClr val="bg1"/>
              </a:solidFill>
            </a:endParaRPr>
          </a:p>
        </p:txBody>
      </p:sp>
      <p:pic>
        <p:nvPicPr>
          <p:cNvPr id="22" name="Imagen 21">
            <a:extLst>
              <a:ext uri="{FF2B5EF4-FFF2-40B4-BE49-F238E27FC236}">
                <a16:creationId xmlns:a16="http://schemas.microsoft.com/office/drawing/2014/main" id="{98EFA525-64C1-406D-AA7C-337FCA3D1FDD}"/>
              </a:ext>
            </a:extLst>
          </p:cNvPr>
          <p:cNvPicPr>
            <a:picLocks noChangeAspect="1"/>
          </p:cNvPicPr>
          <p:nvPr/>
        </p:nvPicPr>
        <p:blipFill>
          <a:blip r:embed="rId4"/>
          <a:stretch>
            <a:fillRect/>
          </a:stretch>
        </p:blipFill>
        <p:spPr>
          <a:xfrm>
            <a:off x="8552330" y="4270701"/>
            <a:ext cx="3395838" cy="2139910"/>
          </a:xfrm>
          <a:prstGeom prst="rect">
            <a:avLst/>
          </a:prstGeom>
        </p:spPr>
      </p:pic>
    </p:spTree>
    <p:extLst>
      <p:ext uri="{BB962C8B-B14F-4D97-AF65-F5344CB8AC3E}">
        <p14:creationId xmlns:p14="http://schemas.microsoft.com/office/powerpoint/2010/main" val="1723581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ga8b485b1ff_0_249"/>
          <p:cNvSpPr txBox="1">
            <a:spLocks noGrp="1"/>
          </p:cNvSpPr>
          <p:nvPr>
            <p:ph type="title"/>
          </p:nvPr>
        </p:nvSpPr>
        <p:spPr>
          <a:xfrm>
            <a:off x="723000" y="334400"/>
            <a:ext cx="8477400" cy="760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4300">
                <a:solidFill>
                  <a:srgbClr val="FF0000"/>
                </a:solidFill>
              </a:rPr>
              <a:t>ARIMA</a:t>
            </a:r>
            <a:endParaRPr sz="4300"/>
          </a:p>
        </p:txBody>
      </p:sp>
      <p:graphicFrame>
        <p:nvGraphicFramePr>
          <p:cNvPr id="26" name="Tabla 25">
            <a:extLst>
              <a:ext uri="{FF2B5EF4-FFF2-40B4-BE49-F238E27FC236}">
                <a16:creationId xmlns:a16="http://schemas.microsoft.com/office/drawing/2014/main" id="{AC4A1FE2-E890-453C-8B6A-F72F9F65A47D}"/>
              </a:ext>
            </a:extLst>
          </p:cNvPr>
          <p:cNvGraphicFramePr>
            <a:graphicFrameLocks noGrp="1"/>
          </p:cNvGraphicFramePr>
          <p:nvPr/>
        </p:nvGraphicFramePr>
        <p:xfrm>
          <a:off x="838200" y="3848894"/>
          <a:ext cx="10515600" cy="304800"/>
        </p:xfrm>
        <a:graphic>
          <a:graphicData uri="http://schemas.openxmlformats.org/drawingml/2006/table">
            <a:tbl>
              <a:tblPr/>
              <a:tblGrid>
                <a:gridCol w="5257800">
                  <a:extLst>
                    <a:ext uri="{9D8B030D-6E8A-4147-A177-3AD203B41FA5}">
                      <a16:colId xmlns:a16="http://schemas.microsoft.com/office/drawing/2014/main" val="4273361808"/>
                    </a:ext>
                  </a:extLst>
                </a:gridCol>
                <a:gridCol w="5257800">
                  <a:extLst>
                    <a:ext uri="{9D8B030D-6E8A-4147-A177-3AD203B41FA5}">
                      <a16:colId xmlns:a16="http://schemas.microsoft.com/office/drawing/2014/main" val="342931985"/>
                    </a:ext>
                  </a:extLst>
                </a:gridCol>
              </a:tblGrid>
              <a:tr h="0">
                <a:tc>
                  <a:txBody>
                    <a:bodyPr/>
                    <a:lstStyle/>
                    <a:p>
                      <a:r>
                        <a:rPr lang="es-ES"/>
                        <a:t>Paso</a:t>
                      </a:r>
                    </a:p>
                  </a:txBody>
                  <a:tcPr anchor="ctr">
                    <a:lnL>
                      <a:noFill/>
                    </a:lnL>
                    <a:lnR>
                      <a:noFill/>
                    </a:lnR>
                    <a:lnT>
                      <a:noFill/>
                    </a:lnT>
                    <a:lnB>
                      <a:noFill/>
                    </a:lnB>
                  </a:tcPr>
                </a:tc>
                <a:tc>
                  <a:txBody>
                    <a:bodyPr/>
                    <a:lstStyle/>
                    <a:p>
                      <a:r>
                        <a:rPr lang="es-ES"/>
                        <a:t>Acción</a:t>
                      </a:r>
                    </a:p>
                  </a:txBody>
                  <a:tcPr anchor="ctr">
                    <a:lnL>
                      <a:noFill/>
                    </a:lnL>
                    <a:lnR>
                      <a:noFill/>
                    </a:lnR>
                    <a:lnT>
                      <a:noFill/>
                    </a:lnT>
                    <a:lnB>
                      <a:noFill/>
                    </a:lnB>
                  </a:tcPr>
                </a:tc>
                <a:extLst>
                  <a:ext uri="{0D108BD9-81ED-4DB2-BD59-A6C34878D82A}">
                    <a16:rowId xmlns:a16="http://schemas.microsoft.com/office/drawing/2014/main" val="1018336901"/>
                  </a:ext>
                </a:extLst>
              </a:tr>
            </a:tbl>
          </a:graphicData>
        </a:graphic>
      </p:graphicFrame>
      <p:graphicFrame>
        <p:nvGraphicFramePr>
          <p:cNvPr id="27" name="Tabla 26">
            <a:extLst>
              <a:ext uri="{FF2B5EF4-FFF2-40B4-BE49-F238E27FC236}">
                <a16:creationId xmlns:a16="http://schemas.microsoft.com/office/drawing/2014/main" id="{BC5980D4-6462-454B-AC48-7915153FE357}"/>
              </a:ext>
            </a:extLst>
          </p:cNvPr>
          <p:cNvGraphicFramePr>
            <a:graphicFrameLocks noGrp="1"/>
          </p:cNvGraphicFramePr>
          <p:nvPr/>
        </p:nvGraphicFramePr>
        <p:xfrm>
          <a:off x="838200" y="3848894"/>
          <a:ext cx="10515600" cy="304800"/>
        </p:xfrm>
        <a:graphic>
          <a:graphicData uri="http://schemas.openxmlformats.org/drawingml/2006/table">
            <a:tbl>
              <a:tblPr/>
              <a:tblGrid>
                <a:gridCol w="5257800">
                  <a:extLst>
                    <a:ext uri="{9D8B030D-6E8A-4147-A177-3AD203B41FA5}">
                      <a16:colId xmlns:a16="http://schemas.microsoft.com/office/drawing/2014/main" val="91318396"/>
                    </a:ext>
                  </a:extLst>
                </a:gridCol>
                <a:gridCol w="5257800">
                  <a:extLst>
                    <a:ext uri="{9D8B030D-6E8A-4147-A177-3AD203B41FA5}">
                      <a16:colId xmlns:a16="http://schemas.microsoft.com/office/drawing/2014/main" val="4177816181"/>
                    </a:ext>
                  </a:extLst>
                </a:gridCol>
              </a:tblGrid>
              <a:tr h="0">
                <a:tc>
                  <a:txBody>
                    <a:bodyPr/>
                    <a:lstStyle/>
                    <a:p>
                      <a:r>
                        <a:rPr lang="es-ES" b="1"/>
                        <a:t>1. Revisar si la serie es estacionaria</a:t>
                      </a:r>
                      <a:endParaRPr lang="es-ES"/>
                    </a:p>
                  </a:txBody>
                  <a:tcPr anchor="ctr">
                    <a:lnL>
                      <a:noFill/>
                    </a:lnL>
                    <a:lnR>
                      <a:noFill/>
                    </a:lnR>
                    <a:lnT>
                      <a:noFill/>
                    </a:lnT>
                    <a:lnB>
                      <a:noFill/>
                    </a:lnB>
                  </a:tcPr>
                </a:tc>
                <a:tc>
                  <a:txBody>
                    <a:bodyPr/>
                    <a:lstStyle/>
                    <a:p>
                      <a:r>
                        <a:rPr lang="es-ES"/>
                        <a:t>Si no lo es, aplicar diferencias (ddd) hasta que lo sea.</a:t>
                      </a:r>
                    </a:p>
                  </a:txBody>
                  <a:tcPr anchor="ctr">
                    <a:lnL>
                      <a:noFill/>
                    </a:lnL>
                    <a:lnR>
                      <a:noFill/>
                    </a:lnR>
                    <a:lnT>
                      <a:noFill/>
                    </a:lnT>
                    <a:lnB>
                      <a:noFill/>
                    </a:lnB>
                  </a:tcPr>
                </a:tc>
                <a:extLst>
                  <a:ext uri="{0D108BD9-81ED-4DB2-BD59-A6C34878D82A}">
                    <a16:rowId xmlns:a16="http://schemas.microsoft.com/office/drawing/2014/main" val="1100284197"/>
                  </a:ext>
                </a:extLst>
              </a:tr>
            </a:tbl>
          </a:graphicData>
        </a:graphic>
      </p:graphicFrame>
      <p:graphicFrame>
        <p:nvGraphicFramePr>
          <p:cNvPr id="28" name="Tabla 27">
            <a:extLst>
              <a:ext uri="{FF2B5EF4-FFF2-40B4-BE49-F238E27FC236}">
                <a16:creationId xmlns:a16="http://schemas.microsoft.com/office/drawing/2014/main" id="{F797BB06-25E3-4430-B7E4-12B9D3C5D0B0}"/>
              </a:ext>
            </a:extLst>
          </p:cNvPr>
          <p:cNvGraphicFramePr>
            <a:graphicFrameLocks noGrp="1"/>
          </p:cNvGraphicFramePr>
          <p:nvPr/>
        </p:nvGraphicFramePr>
        <p:xfrm>
          <a:off x="838200" y="3848894"/>
          <a:ext cx="10515600" cy="304800"/>
        </p:xfrm>
        <a:graphic>
          <a:graphicData uri="http://schemas.openxmlformats.org/drawingml/2006/table">
            <a:tbl>
              <a:tblPr/>
              <a:tblGrid>
                <a:gridCol w="5257800">
                  <a:extLst>
                    <a:ext uri="{9D8B030D-6E8A-4147-A177-3AD203B41FA5}">
                      <a16:colId xmlns:a16="http://schemas.microsoft.com/office/drawing/2014/main" val="396943087"/>
                    </a:ext>
                  </a:extLst>
                </a:gridCol>
                <a:gridCol w="5257800">
                  <a:extLst>
                    <a:ext uri="{9D8B030D-6E8A-4147-A177-3AD203B41FA5}">
                      <a16:colId xmlns:a16="http://schemas.microsoft.com/office/drawing/2014/main" val="2951581507"/>
                    </a:ext>
                  </a:extLst>
                </a:gridCol>
              </a:tblGrid>
              <a:tr h="0">
                <a:tc>
                  <a:txBody>
                    <a:bodyPr/>
                    <a:lstStyle/>
                    <a:p>
                      <a:r>
                        <a:rPr lang="es-ES" b="1"/>
                        <a:t>2. Identificar ppp y qqq</a:t>
                      </a:r>
                      <a:endParaRPr lang="es-ES"/>
                    </a:p>
                  </a:txBody>
                  <a:tcPr anchor="ctr">
                    <a:lnL>
                      <a:noFill/>
                    </a:lnL>
                    <a:lnR>
                      <a:noFill/>
                    </a:lnR>
                    <a:lnT>
                      <a:noFill/>
                    </a:lnT>
                    <a:lnB>
                      <a:noFill/>
                    </a:lnB>
                  </a:tcPr>
                </a:tc>
                <a:tc>
                  <a:txBody>
                    <a:bodyPr/>
                    <a:lstStyle/>
                    <a:p>
                      <a:r>
                        <a:rPr lang="es-ES"/>
                        <a:t>Usar </a:t>
                      </a:r>
                      <a:r>
                        <a:rPr lang="es-ES" b="1"/>
                        <a:t>PACF</a:t>
                      </a:r>
                      <a:r>
                        <a:rPr lang="es-ES"/>
                        <a:t> para ppp y </a:t>
                      </a:r>
                      <a:r>
                        <a:rPr lang="es-ES" b="1"/>
                        <a:t>ACF</a:t>
                      </a:r>
                      <a:r>
                        <a:rPr lang="es-ES"/>
                        <a:t> para qqq.</a:t>
                      </a:r>
                    </a:p>
                  </a:txBody>
                  <a:tcPr anchor="ctr">
                    <a:lnL>
                      <a:noFill/>
                    </a:lnL>
                    <a:lnR>
                      <a:noFill/>
                    </a:lnR>
                    <a:lnT>
                      <a:noFill/>
                    </a:lnT>
                    <a:lnB>
                      <a:noFill/>
                    </a:lnB>
                  </a:tcPr>
                </a:tc>
                <a:extLst>
                  <a:ext uri="{0D108BD9-81ED-4DB2-BD59-A6C34878D82A}">
                    <a16:rowId xmlns:a16="http://schemas.microsoft.com/office/drawing/2014/main" val="2629728871"/>
                  </a:ext>
                </a:extLst>
              </a:tr>
            </a:tbl>
          </a:graphicData>
        </a:graphic>
      </p:graphicFrame>
      <p:graphicFrame>
        <p:nvGraphicFramePr>
          <p:cNvPr id="31" name="Tabla 30">
            <a:extLst>
              <a:ext uri="{FF2B5EF4-FFF2-40B4-BE49-F238E27FC236}">
                <a16:creationId xmlns:a16="http://schemas.microsoft.com/office/drawing/2014/main" id="{0178A22B-2A57-409B-ABDC-2976C6486305}"/>
              </a:ext>
            </a:extLst>
          </p:cNvPr>
          <p:cNvGraphicFramePr>
            <a:graphicFrameLocks noGrp="1"/>
          </p:cNvGraphicFramePr>
          <p:nvPr/>
        </p:nvGraphicFramePr>
        <p:xfrm>
          <a:off x="838200" y="3848894"/>
          <a:ext cx="10515600" cy="304800"/>
        </p:xfrm>
        <a:graphic>
          <a:graphicData uri="http://schemas.openxmlformats.org/drawingml/2006/table">
            <a:tbl>
              <a:tblPr/>
              <a:tblGrid>
                <a:gridCol w="5257800">
                  <a:extLst>
                    <a:ext uri="{9D8B030D-6E8A-4147-A177-3AD203B41FA5}">
                      <a16:colId xmlns:a16="http://schemas.microsoft.com/office/drawing/2014/main" val="2713564526"/>
                    </a:ext>
                  </a:extLst>
                </a:gridCol>
                <a:gridCol w="5257800">
                  <a:extLst>
                    <a:ext uri="{9D8B030D-6E8A-4147-A177-3AD203B41FA5}">
                      <a16:colId xmlns:a16="http://schemas.microsoft.com/office/drawing/2014/main" val="1260154264"/>
                    </a:ext>
                  </a:extLst>
                </a:gridCol>
              </a:tblGrid>
              <a:tr h="0">
                <a:tc>
                  <a:txBody>
                    <a:bodyPr/>
                    <a:lstStyle/>
                    <a:p>
                      <a:r>
                        <a:rPr lang="es-ES"/>
                        <a:t>Paso</a:t>
                      </a:r>
                    </a:p>
                  </a:txBody>
                  <a:tcPr anchor="ctr">
                    <a:lnL>
                      <a:noFill/>
                    </a:lnL>
                    <a:lnR>
                      <a:noFill/>
                    </a:lnR>
                    <a:lnT>
                      <a:noFill/>
                    </a:lnT>
                    <a:lnB>
                      <a:noFill/>
                    </a:lnB>
                  </a:tcPr>
                </a:tc>
                <a:tc>
                  <a:txBody>
                    <a:bodyPr/>
                    <a:lstStyle/>
                    <a:p>
                      <a:r>
                        <a:rPr lang="es-ES"/>
                        <a:t>Acción</a:t>
                      </a:r>
                    </a:p>
                  </a:txBody>
                  <a:tcPr anchor="ctr">
                    <a:lnL>
                      <a:noFill/>
                    </a:lnL>
                    <a:lnR>
                      <a:noFill/>
                    </a:lnR>
                    <a:lnT>
                      <a:noFill/>
                    </a:lnT>
                    <a:lnB>
                      <a:noFill/>
                    </a:lnB>
                  </a:tcPr>
                </a:tc>
                <a:extLst>
                  <a:ext uri="{0D108BD9-81ED-4DB2-BD59-A6C34878D82A}">
                    <a16:rowId xmlns:a16="http://schemas.microsoft.com/office/drawing/2014/main" val="1209802407"/>
                  </a:ext>
                </a:extLst>
              </a:tr>
            </a:tbl>
          </a:graphicData>
        </a:graphic>
      </p:graphicFrame>
      <p:graphicFrame>
        <p:nvGraphicFramePr>
          <p:cNvPr id="32" name="Tabla 31">
            <a:extLst>
              <a:ext uri="{FF2B5EF4-FFF2-40B4-BE49-F238E27FC236}">
                <a16:creationId xmlns:a16="http://schemas.microsoft.com/office/drawing/2014/main" id="{BBE18776-2696-4E91-A1C0-65194ACAA71E}"/>
              </a:ext>
            </a:extLst>
          </p:cNvPr>
          <p:cNvGraphicFramePr>
            <a:graphicFrameLocks noGrp="1"/>
          </p:cNvGraphicFramePr>
          <p:nvPr/>
        </p:nvGraphicFramePr>
        <p:xfrm>
          <a:off x="838200" y="3848894"/>
          <a:ext cx="10515600" cy="304800"/>
        </p:xfrm>
        <a:graphic>
          <a:graphicData uri="http://schemas.openxmlformats.org/drawingml/2006/table">
            <a:tbl>
              <a:tblPr/>
              <a:tblGrid>
                <a:gridCol w="5257800">
                  <a:extLst>
                    <a:ext uri="{9D8B030D-6E8A-4147-A177-3AD203B41FA5}">
                      <a16:colId xmlns:a16="http://schemas.microsoft.com/office/drawing/2014/main" val="2540624904"/>
                    </a:ext>
                  </a:extLst>
                </a:gridCol>
                <a:gridCol w="5257800">
                  <a:extLst>
                    <a:ext uri="{9D8B030D-6E8A-4147-A177-3AD203B41FA5}">
                      <a16:colId xmlns:a16="http://schemas.microsoft.com/office/drawing/2014/main" val="791997979"/>
                    </a:ext>
                  </a:extLst>
                </a:gridCol>
              </a:tblGrid>
              <a:tr h="0">
                <a:tc>
                  <a:txBody>
                    <a:bodyPr/>
                    <a:lstStyle/>
                    <a:p>
                      <a:r>
                        <a:rPr lang="es-ES" b="1"/>
                        <a:t>1. Revisar si la serie es estacionaria</a:t>
                      </a:r>
                      <a:endParaRPr lang="es-ES"/>
                    </a:p>
                  </a:txBody>
                  <a:tcPr anchor="ctr">
                    <a:lnL>
                      <a:noFill/>
                    </a:lnL>
                    <a:lnR>
                      <a:noFill/>
                    </a:lnR>
                    <a:lnT>
                      <a:noFill/>
                    </a:lnT>
                    <a:lnB>
                      <a:noFill/>
                    </a:lnB>
                  </a:tcPr>
                </a:tc>
                <a:tc>
                  <a:txBody>
                    <a:bodyPr/>
                    <a:lstStyle/>
                    <a:p>
                      <a:r>
                        <a:rPr lang="es-ES"/>
                        <a:t>Si no lo es, aplicar diferencias (ddd) hasta que lo sea.</a:t>
                      </a:r>
                    </a:p>
                  </a:txBody>
                  <a:tcPr anchor="ctr">
                    <a:lnL>
                      <a:noFill/>
                    </a:lnL>
                    <a:lnR>
                      <a:noFill/>
                    </a:lnR>
                    <a:lnT>
                      <a:noFill/>
                    </a:lnT>
                    <a:lnB>
                      <a:noFill/>
                    </a:lnB>
                  </a:tcPr>
                </a:tc>
                <a:extLst>
                  <a:ext uri="{0D108BD9-81ED-4DB2-BD59-A6C34878D82A}">
                    <a16:rowId xmlns:a16="http://schemas.microsoft.com/office/drawing/2014/main" val="2622415593"/>
                  </a:ext>
                </a:extLst>
              </a:tr>
            </a:tbl>
          </a:graphicData>
        </a:graphic>
      </p:graphicFrame>
      <p:sp>
        <p:nvSpPr>
          <p:cNvPr id="13" name="CuadroTexto 12">
            <a:extLst>
              <a:ext uri="{FF2B5EF4-FFF2-40B4-BE49-F238E27FC236}">
                <a16:creationId xmlns:a16="http://schemas.microsoft.com/office/drawing/2014/main" id="{D462D711-3476-4530-A7BA-DF7C7CBFD2E8}"/>
              </a:ext>
            </a:extLst>
          </p:cNvPr>
          <p:cNvSpPr txBox="1"/>
          <p:nvPr/>
        </p:nvSpPr>
        <p:spPr>
          <a:xfrm>
            <a:off x="723000" y="1336120"/>
            <a:ext cx="10630800" cy="2246769"/>
          </a:xfrm>
          <a:prstGeom prst="rect">
            <a:avLst/>
          </a:prstGeom>
          <a:noFill/>
        </p:spPr>
        <p:txBody>
          <a:bodyPr wrap="square">
            <a:spAutoFit/>
          </a:bodyPr>
          <a:lstStyle/>
          <a:p>
            <a:r>
              <a:rPr lang="en-US" dirty="0">
                <a:solidFill>
                  <a:schemeClr val="bg1"/>
                </a:solidFill>
              </a:rPr>
              <a:t>An autoregressive integrated moving average process is the combination of an autoregressive process AR(p), integration I(d), and the moving average process MA(q).</a:t>
            </a:r>
          </a:p>
          <a:p>
            <a:endParaRPr lang="en-US" dirty="0">
              <a:solidFill>
                <a:schemeClr val="bg1"/>
              </a:solidFill>
            </a:endParaRPr>
          </a:p>
          <a:p>
            <a:r>
              <a:rPr lang="en-US" dirty="0">
                <a:solidFill>
                  <a:schemeClr val="bg1"/>
                </a:solidFill>
              </a:rPr>
              <a:t>Just like the ARMA process, the ARIMA process states that the present value is dependent on past values, coming from the AR(p) portion, and past errors, coming from the MA(q) portion. However, instead of using the original series, denoted as </a:t>
            </a:r>
            <a:r>
              <a:rPr lang="en-US" dirty="0" err="1">
                <a:solidFill>
                  <a:schemeClr val="bg1"/>
                </a:solidFill>
              </a:rPr>
              <a:t>yt</a:t>
            </a:r>
            <a:r>
              <a:rPr lang="en-US" dirty="0">
                <a:solidFill>
                  <a:schemeClr val="bg1"/>
                </a:solidFill>
              </a:rPr>
              <a:t>, the ARIMA process uses the differenced series, denoted as </a:t>
            </a:r>
            <a:r>
              <a:rPr lang="en-US" dirty="0" err="1">
                <a:solidFill>
                  <a:schemeClr val="bg1"/>
                </a:solidFill>
              </a:rPr>
              <a:t>y't</a:t>
            </a:r>
            <a:r>
              <a:rPr lang="en-US" dirty="0">
                <a:solidFill>
                  <a:schemeClr val="bg1"/>
                </a:solidFill>
              </a:rPr>
              <a:t>. Note that </a:t>
            </a:r>
            <a:r>
              <a:rPr lang="en-US" dirty="0" err="1">
                <a:solidFill>
                  <a:schemeClr val="bg1"/>
                </a:solidFill>
              </a:rPr>
              <a:t>y't</a:t>
            </a:r>
            <a:r>
              <a:rPr lang="en-US" dirty="0">
                <a:solidFill>
                  <a:schemeClr val="bg1"/>
                </a:solidFill>
              </a:rPr>
              <a:t> can represent a series that has been differenced more than once.</a:t>
            </a:r>
          </a:p>
          <a:p>
            <a:endParaRPr lang="en-US" dirty="0">
              <a:solidFill>
                <a:schemeClr val="bg1"/>
              </a:solidFill>
            </a:endParaRPr>
          </a:p>
          <a:p>
            <a:r>
              <a:rPr lang="en-US" dirty="0">
                <a:solidFill>
                  <a:schemeClr val="bg1"/>
                </a:solidFill>
              </a:rPr>
              <a:t>Therefore, the mathematical expression of the ARIMA(</a:t>
            </a:r>
            <a:r>
              <a:rPr lang="en-US" dirty="0" err="1">
                <a:solidFill>
                  <a:schemeClr val="bg1"/>
                </a:solidFill>
              </a:rPr>
              <a:t>p,d,q</a:t>
            </a:r>
            <a:r>
              <a:rPr lang="en-US" dirty="0">
                <a:solidFill>
                  <a:schemeClr val="bg1"/>
                </a:solidFill>
              </a:rPr>
              <a:t>) process states that the present value of the differenced series </a:t>
            </a:r>
            <a:r>
              <a:rPr lang="en-US" dirty="0" err="1">
                <a:solidFill>
                  <a:schemeClr val="bg1"/>
                </a:solidFill>
              </a:rPr>
              <a:t>y't</a:t>
            </a:r>
            <a:r>
              <a:rPr lang="en-US" dirty="0">
                <a:solidFill>
                  <a:schemeClr val="bg1"/>
                </a:solidFill>
              </a:rPr>
              <a:t> is equal to the sum of a constant C, past values of the differenced series </a:t>
            </a:r>
            <a:r>
              <a:rPr lang="en-US" dirty="0" err="1">
                <a:solidFill>
                  <a:schemeClr val="bg1"/>
                </a:solidFill>
              </a:rPr>
              <a:t>ϕpy't</a:t>
            </a:r>
            <a:r>
              <a:rPr lang="en-US" dirty="0">
                <a:solidFill>
                  <a:schemeClr val="bg1"/>
                </a:solidFill>
              </a:rPr>
              <a:t>–p, the mean of the differenced series μ, past error</a:t>
            </a:r>
          </a:p>
          <a:p>
            <a:r>
              <a:rPr lang="en-US" dirty="0">
                <a:solidFill>
                  <a:schemeClr val="bg1"/>
                </a:solidFill>
              </a:rPr>
              <a:t>terms </a:t>
            </a:r>
            <a:r>
              <a:rPr lang="en-US" dirty="0" err="1">
                <a:solidFill>
                  <a:schemeClr val="bg1"/>
                </a:solidFill>
              </a:rPr>
              <a:t>θqϵt</a:t>
            </a:r>
            <a:r>
              <a:rPr lang="en-US" dirty="0">
                <a:solidFill>
                  <a:schemeClr val="bg1"/>
                </a:solidFill>
              </a:rPr>
              <a:t>–q, and a current error term ϵt, as shown in equation 7.1.</a:t>
            </a:r>
            <a:endParaRPr lang="es-ES" dirty="0">
              <a:solidFill>
                <a:schemeClr val="bg1"/>
              </a:solidFill>
            </a:endParaRPr>
          </a:p>
        </p:txBody>
      </p:sp>
      <p:pic>
        <p:nvPicPr>
          <p:cNvPr id="5" name="Imagen 4">
            <a:extLst>
              <a:ext uri="{FF2B5EF4-FFF2-40B4-BE49-F238E27FC236}">
                <a16:creationId xmlns:a16="http://schemas.microsoft.com/office/drawing/2014/main" id="{3F337904-596F-44E5-88DB-341789C517EB}"/>
              </a:ext>
            </a:extLst>
          </p:cNvPr>
          <p:cNvPicPr>
            <a:picLocks noChangeAspect="1"/>
          </p:cNvPicPr>
          <p:nvPr/>
        </p:nvPicPr>
        <p:blipFill>
          <a:blip r:embed="rId3"/>
          <a:stretch>
            <a:fillRect/>
          </a:stretch>
        </p:blipFill>
        <p:spPr>
          <a:xfrm>
            <a:off x="4114183" y="3796722"/>
            <a:ext cx="3848433" cy="27434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a1eac15f37_0_4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a:solidFill>
                  <a:srgbClr val="FF0000"/>
                </a:solidFill>
              </a:rPr>
              <a:t>¿</a:t>
            </a:r>
            <a:r>
              <a:rPr lang="en-GB" dirty="0" err="1">
                <a:solidFill>
                  <a:srgbClr val="FF0000"/>
                </a:solidFill>
              </a:rPr>
              <a:t>Qué</a:t>
            </a:r>
            <a:r>
              <a:rPr lang="en-GB" dirty="0">
                <a:solidFill>
                  <a:srgbClr val="FF0000"/>
                </a:solidFill>
              </a:rPr>
              <a:t> es una Serie de </a:t>
            </a:r>
            <a:r>
              <a:rPr lang="en-GB" dirty="0" err="1">
                <a:solidFill>
                  <a:srgbClr val="FF0000"/>
                </a:solidFill>
              </a:rPr>
              <a:t>Tiempo</a:t>
            </a:r>
            <a:r>
              <a:rPr lang="en-GB" dirty="0">
                <a:solidFill>
                  <a:srgbClr val="FF0000"/>
                </a:solidFill>
              </a:rPr>
              <a:t>?</a:t>
            </a:r>
            <a:endParaRPr dirty="0"/>
          </a:p>
        </p:txBody>
      </p:sp>
      <p:sp>
        <p:nvSpPr>
          <p:cNvPr id="102" name="Google Shape;102;ga1eac15f37_0_43"/>
          <p:cNvSpPr txBox="1"/>
          <p:nvPr/>
        </p:nvSpPr>
        <p:spPr>
          <a:xfrm>
            <a:off x="875675" y="1936575"/>
            <a:ext cx="5679300" cy="452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2000" dirty="0">
                <a:solidFill>
                  <a:schemeClr val="lt1"/>
                </a:solidFill>
                <a:latin typeface="Calibri"/>
                <a:ea typeface="Calibri"/>
                <a:cs typeface="Calibri"/>
                <a:sym typeface="Calibri"/>
              </a:rPr>
              <a:t>Una serie de tiempo es simplemente un conjunto de observaciones tomadas de forma secuencial en el tiempo.</a:t>
            </a:r>
          </a:p>
          <a:p>
            <a:pPr marL="0" marR="0" lvl="0" indent="0" algn="l" rtl="0">
              <a:lnSpc>
                <a:spcPct val="100000"/>
              </a:lnSpc>
              <a:spcBef>
                <a:spcPts val="0"/>
              </a:spcBef>
              <a:spcAft>
                <a:spcPts val="0"/>
              </a:spcAft>
              <a:buClr>
                <a:srgbClr val="000000"/>
              </a:buClr>
              <a:buSzPts val="1900"/>
              <a:buFont typeface="Arial"/>
              <a:buNone/>
            </a:pPr>
            <a:endParaRPr lang="es-ES" sz="20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2000" dirty="0">
                <a:solidFill>
                  <a:schemeClr val="lt1"/>
                </a:solidFill>
                <a:latin typeface="Calibri"/>
                <a:ea typeface="Calibri"/>
                <a:cs typeface="Calibri"/>
                <a:sym typeface="Calibri"/>
              </a:rPr>
              <a:t>Los datos están igualmente espaciados en el tiempo, lo que significa que se registraron cada hora, cada minuto, mes o trimestre. </a:t>
            </a:r>
          </a:p>
          <a:p>
            <a:pPr marL="0" marR="0" lvl="0" indent="0" algn="l" rtl="0">
              <a:lnSpc>
                <a:spcPct val="100000"/>
              </a:lnSpc>
              <a:spcBef>
                <a:spcPts val="0"/>
              </a:spcBef>
              <a:spcAft>
                <a:spcPts val="0"/>
              </a:spcAft>
              <a:buClr>
                <a:srgbClr val="000000"/>
              </a:buClr>
              <a:buSzPts val="1900"/>
              <a:buFont typeface="Arial"/>
              <a:buNone/>
            </a:pPr>
            <a:endParaRPr lang="es-ES" sz="20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2000" dirty="0">
                <a:solidFill>
                  <a:schemeClr val="lt1"/>
                </a:solidFill>
                <a:latin typeface="Calibri"/>
                <a:ea typeface="Calibri"/>
                <a:cs typeface="Calibri"/>
                <a:sym typeface="Calibri"/>
              </a:rPr>
              <a:t>Algunos ejemplos típicos de series temporales son el valor de cierre de una acción, el consumo eléctrico de un hogar o la temperatura exterior. El consumo eléctrico de un hogar o la temperatura exterior.</a:t>
            </a:r>
          </a:p>
          <a:p>
            <a:pPr marL="0" marR="0" lvl="0" indent="0" algn="l" rtl="0">
              <a:lnSpc>
                <a:spcPct val="100000"/>
              </a:lnSpc>
              <a:spcBef>
                <a:spcPts val="0"/>
              </a:spcBef>
              <a:spcAft>
                <a:spcPts val="0"/>
              </a:spcAft>
              <a:buClr>
                <a:srgbClr val="000000"/>
              </a:buClr>
              <a:buSzPts val="1900"/>
              <a:buFont typeface="Arial"/>
              <a:buNone/>
            </a:pPr>
            <a:endParaRPr lang="es-ES" sz="20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s-ES" sz="1900" b="0" i="0" u="none" strike="noStrike" cap="none" dirty="0">
              <a:solidFill>
                <a:schemeClr val="lt1"/>
              </a:solidFill>
              <a:latin typeface="Calibri"/>
              <a:ea typeface="Calibri"/>
              <a:cs typeface="Calibri"/>
              <a:sym typeface="Calibri"/>
            </a:endParaRPr>
          </a:p>
        </p:txBody>
      </p:sp>
      <p:pic>
        <p:nvPicPr>
          <p:cNvPr id="5" name="Imagen 4">
            <a:extLst>
              <a:ext uri="{FF2B5EF4-FFF2-40B4-BE49-F238E27FC236}">
                <a16:creationId xmlns:a16="http://schemas.microsoft.com/office/drawing/2014/main" id="{FB66881B-DEDC-49E2-94F6-D5B5FB62B6E4}"/>
              </a:ext>
            </a:extLst>
          </p:cNvPr>
          <p:cNvPicPr>
            <a:picLocks noChangeAspect="1"/>
          </p:cNvPicPr>
          <p:nvPr/>
        </p:nvPicPr>
        <p:blipFill>
          <a:blip r:embed="rId3"/>
          <a:stretch>
            <a:fillRect/>
          </a:stretch>
        </p:blipFill>
        <p:spPr>
          <a:xfrm>
            <a:off x="6644633" y="1591625"/>
            <a:ext cx="4899667" cy="3674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a8b485b1ff_0_278"/>
          <p:cNvSpPr txBox="1"/>
          <p:nvPr/>
        </p:nvSpPr>
        <p:spPr>
          <a:xfrm>
            <a:off x="637450" y="1543988"/>
            <a:ext cx="5529300" cy="334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300" b="1" dirty="0">
                <a:solidFill>
                  <a:srgbClr val="CC4125"/>
                </a:solidFill>
                <a:latin typeface="Calibri"/>
                <a:ea typeface="Calibri"/>
                <a:cs typeface="Calibri"/>
                <a:sym typeface="Calibri"/>
              </a:rPr>
              <a:t>¿Para </a:t>
            </a:r>
            <a:r>
              <a:rPr lang="en-GB" sz="1300" b="1" dirty="0" err="1">
                <a:solidFill>
                  <a:srgbClr val="CC4125"/>
                </a:solidFill>
                <a:latin typeface="Calibri"/>
                <a:ea typeface="Calibri"/>
                <a:cs typeface="Calibri"/>
                <a:sym typeface="Calibri"/>
              </a:rPr>
              <a:t>qué</a:t>
            </a:r>
            <a:r>
              <a:rPr lang="en-GB" sz="1300" b="1" dirty="0">
                <a:solidFill>
                  <a:srgbClr val="CC4125"/>
                </a:solidFill>
                <a:latin typeface="Calibri"/>
                <a:ea typeface="Calibri"/>
                <a:cs typeface="Calibri"/>
                <a:sym typeface="Calibri"/>
              </a:rPr>
              <a:t> </a:t>
            </a:r>
            <a:r>
              <a:rPr lang="en-GB" sz="1300" b="1" dirty="0" err="1">
                <a:solidFill>
                  <a:srgbClr val="CC4125"/>
                </a:solidFill>
                <a:latin typeface="Calibri"/>
                <a:ea typeface="Calibri"/>
                <a:cs typeface="Calibri"/>
                <a:sym typeface="Calibri"/>
              </a:rPr>
              <a:t>diferenciamos</a:t>
            </a:r>
            <a:r>
              <a:rPr lang="en-GB" sz="1300" b="1" dirty="0">
                <a:solidFill>
                  <a:srgbClr val="CC4125"/>
                </a:solidFill>
                <a:latin typeface="Calibri"/>
                <a:ea typeface="Calibri"/>
                <a:cs typeface="Calibri"/>
                <a:sym typeface="Calibri"/>
              </a:rPr>
              <a:t>?</a:t>
            </a:r>
            <a:r>
              <a:rPr lang="en-GB" sz="1300" dirty="0">
                <a:solidFill>
                  <a:schemeClr val="lt1"/>
                </a:solidFill>
                <a:latin typeface="Calibri"/>
                <a:ea typeface="Calibri"/>
                <a:cs typeface="Calibri"/>
                <a:sym typeface="Calibri"/>
              </a:rPr>
              <a:t> Para </a:t>
            </a:r>
            <a:r>
              <a:rPr lang="en-GB" sz="1300" dirty="0" err="1">
                <a:solidFill>
                  <a:schemeClr val="lt1"/>
                </a:solidFill>
                <a:latin typeface="Calibri"/>
                <a:ea typeface="Calibri"/>
                <a:cs typeface="Calibri"/>
                <a:sym typeface="Calibri"/>
              </a:rPr>
              <a:t>convertir</a:t>
            </a:r>
            <a:r>
              <a:rPr lang="en-GB" sz="1300" dirty="0">
                <a:solidFill>
                  <a:schemeClr val="lt1"/>
                </a:solidFill>
                <a:latin typeface="Calibri"/>
                <a:ea typeface="Calibri"/>
                <a:cs typeface="Calibri"/>
                <a:sym typeface="Calibri"/>
              </a:rPr>
              <a:t> un non-stationary TS </a:t>
            </a:r>
            <a:r>
              <a:rPr lang="en-GB" sz="1300" dirty="0" err="1">
                <a:solidFill>
                  <a:schemeClr val="lt1"/>
                </a:solidFill>
                <a:latin typeface="Calibri"/>
                <a:ea typeface="Calibri"/>
                <a:cs typeface="Calibri"/>
                <a:sym typeface="Calibri"/>
              </a:rPr>
              <a:t>en</a:t>
            </a:r>
            <a:r>
              <a:rPr lang="en-GB" sz="1300" dirty="0">
                <a:solidFill>
                  <a:schemeClr val="lt1"/>
                </a:solidFill>
                <a:latin typeface="Calibri"/>
                <a:ea typeface="Calibri"/>
                <a:cs typeface="Calibri"/>
                <a:sym typeface="Calibri"/>
              </a:rPr>
              <a:t> un stationary. Por tanto, primero </a:t>
            </a:r>
            <a:r>
              <a:rPr lang="en-GB" sz="1300" dirty="0" err="1">
                <a:solidFill>
                  <a:schemeClr val="lt1"/>
                </a:solidFill>
                <a:latin typeface="Calibri"/>
                <a:ea typeface="Calibri"/>
                <a:cs typeface="Calibri"/>
                <a:sym typeface="Calibri"/>
              </a:rPr>
              <a:t>habrá</a:t>
            </a:r>
            <a:r>
              <a:rPr lang="en-GB" sz="1300" dirty="0">
                <a:solidFill>
                  <a:schemeClr val="lt1"/>
                </a:solidFill>
                <a:latin typeface="Calibri"/>
                <a:ea typeface="Calibri"/>
                <a:cs typeface="Calibri"/>
                <a:sym typeface="Calibri"/>
              </a:rPr>
              <a:t> que </a:t>
            </a:r>
            <a:r>
              <a:rPr lang="en-GB" sz="1300" dirty="0" err="1">
                <a:solidFill>
                  <a:schemeClr val="lt1"/>
                </a:solidFill>
                <a:latin typeface="Calibri"/>
                <a:ea typeface="Calibri"/>
                <a:cs typeface="Calibri"/>
                <a:sym typeface="Calibri"/>
              </a:rPr>
              <a:t>comprobar</a:t>
            </a:r>
            <a:r>
              <a:rPr lang="en-GB" sz="1300" dirty="0">
                <a:solidFill>
                  <a:schemeClr val="lt1"/>
                </a:solidFill>
                <a:latin typeface="Calibri"/>
                <a:ea typeface="Calibri"/>
                <a:cs typeface="Calibri"/>
                <a:sym typeface="Calibri"/>
              </a:rPr>
              <a:t> que </a:t>
            </a:r>
            <a:r>
              <a:rPr lang="en-GB" sz="1300" dirty="0" err="1">
                <a:solidFill>
                  <a:schemeClr val="lt1"/>
                </a:solidFill>
                <a:latin typeface="Calibri"/>
                <a:ea typeface="Calibri"/>
                <a:cs typeface="Calibri"/>
                <a:sym typeface="Calibri"/>
              </a:rPr>
              <a:t>efectivamente</a:t>
            </a:r>
            <a:r>
              <a:rPr lang="en-GB" sz="1300" dirty="0">
                <a:solidFill>
                  <a:schemeClr val="lt1"/>
                </a:solidFill>
                <a:latin typeface="Calibri"/>
                <a:ea typeface="Calibri"/>
                <a:cs typeface="Calibri"/>
                <a:sym typeface="Calibri"/>
              </a:rPr>
              <a:t> el TS es stationary. Para </a:t>
            </a:r>
            <a:r>
              <a:rPr lang="en-GB" sz="1300" dirty="0" err="1">
                <a:solidFill>
                  <a:schemeClr val="lt1"/>
                </a:solidFill>
                <a:latin typeface="Calibri"/>
                <a:ea typeface="Calibri"/>
                <a:cs typeface="Calibri"/>
                <a:sym typeface="Calibri"/>
              </a:rPr>
              <a:t>ello</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podemos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aplicar</a:t>
            </a:r>
            <a:r>
              <a:rPr lang="en-GB" sz="1300" dirty="0">
                <a:solidFill>
                  <a:schemeClr val="lt1"/>
                </a:solidFill>
                <a:latin typeface="Calibri"/>
                <a:ea typeface="Calibri"/>
                <a:cs typeface="Calibri"/>
                <a:sym typeface="Calibri"/>
              </a:rPr>
              <a:t> el</a:t>
            </a:r>
            <a:r>
              <a:rPr lang="en-GB" sz="1300" b="1" dirty="0">
                <a:solidFill>
                  <a:schemeClr val="lt1"/>
                </a:solidFill>
                <a:latin typeface="Calibri"/>
                <a:ea typeface="Calibri"/>
                <a:cs typeface="Calibri"/>
                <a:sym typeface="Calibri"/>
              </a:rPr>
              <a:t> test Augmented Dickey Fuller.</a:t>
            </a:r>
            <a:endParaRPr sz="13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3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3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300" dirty="0">
                <a:solidFill>
                  <a:schemeClr val="lt1"/>
                </a:solidFill>
                <a:latin typeface="Calibri"/>
                <a:ea typeface="Calibri"/>
                <a:cs typeface="Calibri"/>
                <a:sym typeface="Calibri"/>
              </a:rPr>
              <a:t>Para </a:t>
            </a:r>
            <a:r>
              <a:rPr lang="en-GB" sz="1300" dirty="0" err="1">
                <a:solidFill>
                  <a:schemeClr val="lt1"/>
                </a:solidFill>
                <a:latin typeface="Calibri"/>
                <a:ea typeface="Calibri"/>
                <a:cs typeface="Calibri"/>
                <a:sym typeface="Calibri"/>
              </a:rPr>
              <a:t>obtener</a:t>
            </a:r>
            <a:r>
              <a:rPr lang="en-GB" sz="1300" dirty="0">
                <a:solidFill>
                  <a:schemeClr val="lt1"/>
                </a:solidFill>
                <a:latin typeface="Calibri"/>
                <a:ea typeface="Calibri"/>
                <a:cs typeface="Calibri"/>
                <a:sym typeface="Calibri"/>
              </a:rPr>
              <a:t> el </a:t>
            </a:r>
            <a:r>
              <a:rPr lang="en-GB" sz="1300" dirty="0" err="1">
                <a:solidFill>
                  <a:schemeClr val="lt1"/>
                </a:solidFill>
                <a:latin typeface="Calibri"/>
                <a:ea typeface="Calibri"/>
                <a:cs typeface="Calibri"/>
                <a:sym typeface="Calibri"/>
              </a:rPr>
              <a:t>valor</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óptimo</a:t>
            </a:r>
            <a:r>
              <a:rPr lang="en-GB" sz="1300" dirty="0">
                <a:solidFill>
                  <a:schemeClr val="lt1"/>
                </a:solidFill>
                <a:latin typeface="Calibri"/>
                <a:ea typeface="Calibri"/>
                <a:cs typeface="Calibri"/>
                <a:sym typeface="Calibri"/>
              </a:rPr>
              <a:t> de </a:t>
            </a:r>
            <a:r>
              <a:rPr lang="en-GB" sz="1300" dirty="0" err="1">
                <a:solidFill>
                  <a:schemeClr val="lt1"/>
                </a:solidFill>
                <a:latin typeface="Calibri"/>
                <a:ea typeface="Calibri"/>
                <a:cs typeface="Calibri"/>
                <a:sym typeface="Calibri"/>
              </a:rPr>
              <a:t>diferenciación</a:t>
            </a:r>
            <a:r>
              <a:rPr lang="en-GB" sz="1300" dirty="0">
                <a:solidFill>
                  <a:schemeClr val="lt1"/>
                </a:solidFill>
                <a:latin typeface="Calibri"/>
                <a:ea typeface="Calibri"/>
                <a:cs typeface="Calibri"/>
                <a:sym typeface="Calibri"/>
              </a:rPr>
              <a:t> hay que </a:t>
            </a:r>
            <a:r>
              <a:rPr lang="en-GB" sz="1300" dirty="0" err="1">
                <a:solidFill>
                  <a:schemeClr val="lt1"/>
                </a:solidFill>
                <a:latin typeface="Calibri"/>
                <a:ea typeface="Calibri"/>
                <a:cs typeface="Calibri"/>
                <a:sym typeface="Calibri"/>
              </a:rPr>
              <a:t>fijarse</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en</a:t>
            </a:r>
            <a:r>
              <a:rPr lang="en-GB" sz="1300" dirty="0">
                <a:solidFill>
                  <a:schemeClr val="lt1"/>
                </a:solidFill>
                <a:latin typeface="Calibri"/>
                <a:ea typeface="Calibri"/>
                <a:cs typeface="Calibri"/>
                <a:sym typeface="Calibri"/>
              </a:rPr>
              <a:t> la ACF (Autocorrelation Function). </a:t>
            </a:r>
            <a:r>
              <a:rPr lang="en-GB" sz="1300" dirty="0" err="1">
                <a:solidFill>
                  <a:schemeClr val="lt1"/>
                </a:solidFill>
                <a:latin typeface="Calibri"/>
                <a:ea typeface="Calibri"/>
                <a:cs typeface="Calibri"/>
                <a:sym typeface="Calibri"/>
              </a:rPr>
              <a:t>Buscamos</a:t>
            </a:r>
            <a:r>
              <a:rPr lang="en-GB" sz="1300" dirty="0">
                <a:solidFill>
                  <a:schemeClr val="lt1"/>
                </a:solidFill>
                <a:latin typeface="Calibri"/>
                <a:ea typeface="Calibri"/>
                <a:cs typeface="Calibri"/>
                <a:sym typeface="Calibri"/>
              </a:rPr>
              <a:t> que los lags no </a:t>
            </a:r>
            <a:r>
              <a:rPr lang="en-GB" sz="1300" dirty="0" err="1">
                <a:solidFill>
                  <a:schemeClr val="lt1"/>
                </a:solidFill>
                <a:latin typeface="Calibri"/>
                <a:ea typeface="Calibri"/>
                <a:cs typeface="Calibri"/>
                <a:sym typeface="Calibri"/>
              </a:rPr>
              <a:t>tengan</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autocorrelación</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Posibles</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escenarios</a:t>
            </a:r>
            <a:r>
              <a:rPr lang="en-GB" sz="1300" dirty="0">
                <a:solidFill>
                  <a:schemeClr val="lt1"/>
                </a:solidFill>
                <a:latin typeface="Calibri"/>
                <a:ea typeface="Calibri"/>
                <a:cs typeface="Calibri"/>
                <a:sym typeface="Calibri"/>
              </a:rPr>
              <a:t>:</a:t>
            </a:r>
            <a:endParaRPr sz="1300" dirty="0">
              <a:solidFill>
                <a:schemeClr val="lt1"/>
              </a:solidFill>
              <a:latin typeface="Calibri"/>
              <a:ea typeface="Calibri"/>
              <a:cs typeface="Calibri"/>
              <a:sym typeface="Calibri"/>
            </a:endParaRPr>
          </a:p>
          <a:p>
            <a:pPr marL="457200" marR="0" lvl="0" indent="-311150" algn="l" rtl="0">
              <a:lnSpc>
                <a:spcPct val="100000"/>
              </a:lnSpc>
              <a:spcBef>
                <a:spcPts val="0"/>
              </a:spcBef>
              <a:spcAft>
                <a:spcPts val="0"/>
              </a:spcAft>
              <a:buClr>
                <a:schemeClr val="lt1"/>
              </a:buClr>
              <a:buSzPts val="1300"/>
              <a:buFont typeface="Calibri"/>
              <a:buAutoNum type="arabicPeriod"/>
            </a:pPr>
            <a:r>
              <a:rPr lang="en-GB" sz="1300" dirty="0">
                <a:solidFill>
                  <a:schemeClr val="lt1"/>
                </a:solidFill>
                <a:latin typeface="Calibri"/>
                <a:ea typeface="Calibri"/>
                <a:cs typeface="Calibri"/>
                <a:sym typeface="Calibri"/>
              </a:rPr>
              <a:t>A </a:t>
            </a:r>
            <a:r>
              <a:rPr lang="en-GB" sz="1300" dirty="0" err="1">
                <a:solidFill>
                  <a:schemeClr val="lt1"/>
                </a:solidFill>
                <a:latin typeface="Calibri"/>
                <a:ea typeface="Calibri"/>
                <a:cs typeface="Calibri"/>
                <a:sym typeface="Calibri"/>
              </a:rPr>
              <a:t>partir</a:t>
            </a:r>
            <a:r>
              <a:rPr lang="en-GB" sz="1300" dirty="0">
                <a:solidFill>
                  <a:schemeClr val="lt1"/>
                </a:solidFill>
                <a:latin typeface="Calibri"/>
                <a:ea typeface="Calibri"/>
                <a:cs typeface="Calibri"/>
                <a:sym typeface="Calibri"/>
              </a:rPr>
              <a:t> de </a:t>
            </a:r>
            <a:r>
              <a:rPr lang="en-GB" sz="1300" dirty="0" err="1">
                <a:solidFill>
                  <a:schemeClr val="lt1"/>
                </a:solidFill>
                <a:latin typeface="Calibri"/>
                <a:ea typeface="Calibri"/>
                <a:cs typeface="Calibri"/>
                <a:sym typeface="Calibri"/>
              </a:rPr>
              <a:t>cierto</a:t>
            </a:r>
            <a:r>
              <a:rPr lang="en-GB" sz="1300" dirty="0">
                <a:solidFill>
                  <a:schemeClr val="lt1"/>
                </a:solidFill>
                <a:latin typeface="Calibri"/>
                <a:ea typeface="Calibri"/>
                <a:cs typeface="Calibri"/>
                <a:sym typeface="Calibri"/>
              </a:rPr>
              <a:t> lag, </a:t>
            </a:r>
            <a:r>
              <a:rPr lang="en-GB" sz="1300" dirty="0" err="1">
                <a:solidFill>
                  <a:schemeClr val="lt1"/>
                </a:solidFill>
                <a:latin typeface="Calibri"/>
                <a:ea typeface="Calibri"/>
                <a:cs typeface="Calibri"/>
                <a:sym typeface="Calibri"/>
              </a:rPr>
              <a:t>tiene</a:t>
            </a:r>
            <a:r>
              <a:rPr lang="en-GB" sz="1300" dirty="0">
                <a:solidFill>
                  <a:schemeClr val="lt1"/>
                </a:solidFill>
                <a:latin typeface="Calibri"/>
                <a:ea typeface="Calibri"/>
                <a:cs typeface="Calibri"/>
                <a:sym typeface="Calibri"/>
              </a:rPr>
              <a:t> una </a:t>
            </a:r>
            <a:r>
              <a:rPr lang="en-GB" sz="1300" dirty="0" err="1">
                <a:solidFill>
                  <a:schemeClr val="lt1"/>
                </a:solidFill>
                <a:latin typeface="Calibri"/>
                <a:ea typeface="Calibri"/>
                <a:cs typeface="Calibri"/>
                <a:sym typeface="Calibri"/>
              </a:rPr>
              <a:t>caída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brusca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en</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correlación</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diferenciaremos</a:t>
            </a:r>
            <a:r>
              <a:rPr lang="en-GB" sz="1300" dirty="0">
                <a:solidFill>
                  <a:schemeClr val="lt1"/>
                </a:solidFill>
                <a:latin typeface="Calibri"/>
                <a:ea typeface="Calibri"/>
                <a:cs typeface="Calibri"/>
                <a:sym typeface="Calibri"/>
              </a:rPr>
              <a:t> por ese lag</a:t>
            </a:r>
            <a:endParaRPr sz="1300" dirty="0">
              <a:solidFill>
                <a:schemeClr val="lt1"/>
              </a:solidFill>
              <a:latin typeface="Calibri"/>
              <a:ea typeface="Calibri"/>
              <a:cs typeface="Calibri"/>
              <a:sym typeface="Calibri"/>
            </a:endParaRPr>
          </a:p>
          <a:p>
            <a:pPr marL="457200" marR="0" lvl="0" indent="-311150" algn="l" rtl="0">
              <a:lnSpc>
                <a:spcPct val="100000"/>
              </a:lnSpc>
              <a:spcBef>
                <a:spcPts val="0"/>
              </a:spcBef>
              <a:spcAft>
                <a:spcPts val="0"/>
              </a:spcAft>
              <a:buClr>
                <a:schemeClr val="lt1"/>
              </a:buClr>
              <a:buSzPts val="1300"/>
              <a:buFont typeface="Calibri"/>
              <a:buAutoNum type="arabicPeriod"/>
            </a:pPr>
            <a:r>
              <a:rPr lang="en-GB" sz="1300" dirty="0">
                <a:solidFill>
                  <a:schemeClr val="lt1"/>
                </a:solidFill>
                <a:latin typeface="Calibri"/>
                <a:ea typeface="Calibri"/>
                <a:cs typeface="Calibri"/>
                <a:sym typeface="Calibri"/>
              </a:rPr>
              <a:t>Una </a:t>
            </a:r>
            <a:r>
              <a:rPr lang="en-GB" sz="1300" dirty="0" err="1">
                <a:solidFill>
                  <a:schemeClr val="lt1"/>
                </a:solidFill>
                <a:latin typeface="Calibri"/>
                <a:ea typeface="Calibri"/>
                <a:cs typeface="Calibri"/>
                <a:sym typeface="Calibri"/>
              </a:rPr>
              <a:t>caída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exponencial</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sería</a:t>
            </a:r>
            <a:r>
              <a:rPr lang="en-GB" sz="1300" dirty="0">
                <a:solidFill>
                  <a:schemeClr val="lt1"/>
                </a:solidFill>
                <a:latin typeface="Calibri"/>
                <a:ea typeface="Calibri"/>
                <a:cs typeface="Calibri"/>
                <a:sym typeface="Calibri"/>
              </a:rPr>
              <a:t> una </a:t>
            </a:r>
            <a:r>
              <a:rPr lang="en-GB" sz="1300" dirty="0" err="1">
                <a:solidFill>
                  <a:schemeClr val="lt1"/>
                </a:solidFill>
                <a:latin typeface="Calibri"/>
                <a:ea typeface="Calibri"/>
                <a:cs typeface="Calibri"/>
                <a:sym typeface="Calibri"/>
              </a:rPr>
              <a:t>buena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situación</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Diferenciaríamos</a:t>
            </a:r>
            <a:r>
              <a:rPr lang="en-GB" sz="1300" dirty="0">
                <a:solidFill>
                  <a:schemeClr val="lt1"/>
                </a:solidFill>
                <a:latin typeface="Calibri"/>
                <a:ea typeface="Calibri"/>
                <a:cs typeface="Calibri"/>
                <a:sym typeface="Calibri"/>
              </a:rPr>
              <a:t> por el lag 1</a:t>
            </a:r>
            <a:endParaRPr sz="1300" dirty="0">
              <a:solidFill>
                <a:schemeClr val="lt1"/>
              </a:solidFill>
              <a:latin typeface="Calibri"/>
              <a:ea typeface="Calibri"/>
              <a:cs typeface="Calibri"/>
              <a:sym typeface="Calibri"/>
            </a:endParaRPr>
          </a:p>
          <a:p>
            <a:pPr marL="457200" marR="0" lvl="0" indent="-311150" algn="l" rtl="0">
              <a:lnSpc>
                <a:spcPct val="100000"/>
              </a:lnSpc>
              <a:spcBef>
                <a:spcPts val="0"/>
              </a:spcBef>
              <a:spcAft>
                <a:spcPts val="0"/>
              </a:spcAft>
              <a:buClr>
                <a:schemeClr val="lt1"/>
              </a:buClr>
              <a:buSzPts val="1300"/>
              <a:buFont typeface="Calibri"/>
              <a:buAutoNum type="arabicPeriod"/>
            </a:pPr>
            <a:r>
              <a:rPr lang="en-GB" sz="1300" dirty="0">
                <a:solidFill>
                  <a:schemeClr val="lt1"/>
                </a:solidFill>
                <a:latin typeface="Calibri"/>
                <a:ea typeface="Calibri"/>
                <a:cs typeface="Calibri"/>
                <a:sym typeface="Calibri"/>
              </a:rPr>
              <a:t>10 lags o </a:t>
            </a:r>
            <a:r>
              <a:rPr lang="en-GB" sz="1300" dirty="0" err="1">
                <a:solidFill>
                  <a:schemeClr val="lt1"/>
                </a:solidFill>
                <a:latin typeface="Calibri"/>
                <a:ea typeface="Calibri"/>
                <a:cs typeface="Calibri"/>
                <a:sym typeface="Calibri"/>
              </a:rPr>
              <a:t>más</a:t>
            </a:r>
            <a:r>
              <a:rPr lang="en-GB" sz="1300" dirty="0">
                <a:solidFill>
                  <a:schemeClr val="lt1"/>
                </a:solidFill>
                <a:latin typeface="Calibri"/>
                <a:ea typeface="Calibri"/>
                <a:cs typeface="Calibri"/>
                <a:sym typeface="Calibri"/>
              </a:rPr>
              <a:t> con </a:t>
            </a:r>
            <a:r>
              <a:rPr lang="en-GB" sz="1300" dirty="0" err="1">
                <a:solidFill>
                  <a:schemeClr val="lt1"/>
                </a:solidFill>
                <a:latin typeface="Calibri"/>
                <a:ea typeface="Calibri"/>
                <a:cs typeface="Calibri"/>
                <a:sym typeface="Calibri"/>
              </a:rPr>
              <a:t>autocorrelación</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alta</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tiene</a:t>
            </a:r>
            <a:r>
              <a:rPr lang="en-GB" sz="1300" dirty="0">
                <a:solidFill>
                  <a:schemeClr val="lt1"/>
                </a:solidFill>
                <a:latin typeface="Calibri"/>
                <a:ea typeface="Calibri"/>
                <a:cs typeface="Calibri"/>
                <a:sym typeface="Calibri"/>
              </a:rPr>
              <a:t> </a:t>
            </a:r>
            <a:r>
              <a:rPr lang="en-GB" sz="1300" dirty="0" err="1">
                <a:solidFill>
                  <a:schemeClr val="lt1"/>
                </a:solidFill>
                <a:latin typeface="Calibri"/>
                <a:ea typeface="Calibri"/>
                <a:cs typeface="Calibri"/>
                <a:sym typeface="Calibri"/>
              </a:rPr>
              <a:t>pinta</a:t>
            </a:r>
            <a:r>
              <a:rPr lang="en-GB" sz="1300" dirty="0">
                <a:solidFill>
                  <a:schemeClr val="lt1"/>
                </a:solidFill>
                <a:latin typeface="Calibri"/>
                <a:ea typeface="Calibri"/>
                <a:cs typeface="Calibri"/>
                <a:sym typeface="Calibri"/>
              </a:rPr>
              <a:t> de que </a:t>
            </a:r>
            <a:r>
              <a:rPr lang="en-GB" sz="1300" dirty="0" err="1">
                <a:solidFill>
                  <a:schemeClr val="lt1"/>
                </a:solidFill>
                <a:latin typeface="Calibri"/>
                <a:ea typeface="Calibri"/>
                <a:cs typeface="Calibri"/>
                <a:sym typeface="Calibri"/>
              </a:rPr>
              <a:t>tendremos</a:t>
            </a:r>
            <a:r>
              <a:rPr lang="en-GB" sz="1300" dirty="0">
                <a:solidFill>
                  <a:schemeClr val="lt1"/>
                </a:solidFill>
                <a:latin typeface="Calibri"/>
                <a:ea typeface="Calibri"/>
                <a:cs typeface="Calibri"/>
                <a:sym typeface="Calibri"/>
              </a:rPr>
              <a:t> que </a:t>
            </a:r>
            <a:r>
              <a:rPr lang="en-GB" sz="1300" dirty="0" err="1">
                <a:solidFill>
                  <a:schemeClr val="lt1"/>
                </a:solidFill>
                <a:latin typeface="Calibri"/>
                <a:ea typeface="Calibri"/>
                <a:cs typeface="Calibri"/>
                <a:sym typeface="Calibri"/>
              </a:rPr>
              <a:t>diferenciar</a:t>
            </a:r>
            <a:r>
              <a:rPr lang="en-GB" sz="1300" dirty="0">
                <a:solidFill>
                  <a:schemeClr val="lt1"/>
                </a:solidFill>
                <a:latin typeface="Calibri"/>
                <a:ea typeface="Calibri"/>
                <a:cs typeface="Calibri"/>
                <a:sym typeface="Calibri"/>
              </a:rPr>
              <a:t> dos </a:t>
            </a:r>
            <a:r>
              <a:rPr lang="en-GB" sz="1300" dirty="0" err="1">
                <a:solidFill>
                  <a:schemeClr val="lt1"/>
                </a:solidFill>
                <a:latin typeface="Calibri"/>
                <a:ea typeface="Calibri"/>
                <a:cs typeface="Calibri"/>
                <a:sym typeface="Calibri"/>
              </a:rPr>
              <a:t>veces</a:t>
            </a:r>
            <a:r>
              <a:rPr lang="en-GB" sz="1300" dirty="0">
                <a:solidFill>
                  <a:schemeClr val="lt1"/>
                </a:solidFill>
                <a:latin typeface="Calibri"/>
                <a:ea typeface="Calibri"/>
                <a:cs typeface="Calibri"/>
                <a:sym typeface="Calibri"/>
              </a:rPr>
              <a:t>.</a:t>
            </a:r>
            <a:endParaRPr sz="1300" dirty="0">
              <a:solidFill>
                <a:schemeClr val="lt1"/>
              </a:solidFill>
              <a:latin typeface="Calibri"/>
              <a:ea typeface="Calibri"/>
              <a:cs typeface="Calibri"/>
              <a:sym typeface="Calibri"/>
            </a:endParaRPr>
          </a:p>
        </p:txBody>
      </p:sp>
      <p:sp>
        <p:nvSpPr>
          <p:cNvPr id="312" name="Google Shape;312;ga8b485b1ff_0_278"/>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a:solidFill>
                  <a:srgbClr val="FF0000"/>
                </a:solidFill>
              </a:rPr>
              <a:t>Valor differencing (d)</a:t>
            </a:r>
            <a:endParaRPr sz="3700"/>
          </a:p>
        </p:txBody>
      </p:sp>
      <p:pic>
        <p:nvPicPr>
          <p:cNvPr id="313" name="Google Shape;313;ga8b485b1ff_0_278"/>
          <p:cNvPicPr preferRelativeResize="0"/>
          <p:nvPr/>
        </p:nvPicPr>
        <p:blipFill>
          <a:blip r:embed="rId3">
            <a:alphaModFix/>
          </a:blip>
          <a:stretch>
            <a:fillRect/>
          </a:stretch>
        </p:blipFill>
        <p:spPr>
          <a:xfrm>
            <a:off x="6881725" y="1686550"/>
            <a:ext cx="4705325" cy="4604650"/>
          </a:xfrm>
          <a:prstGeom prst="rect">
            <a:avLst/>
          </a:prstGeom>
          <a:noFill/>
          <a:ln>
            <a:noFill/>
          </a:ln>
        </p:spPr>
      </p:pic>
      <p:pic>
        <p:nvPicPr>
          <p:cNvPr id="314" name="Google Shape;314;ga8b485b1ff_0_278"/>
          <p:cNvPicPr preferRelativeResize="0"/>
          <p:nvPr/>
        </p:nvPicPr>
        <p:blipFill rotWithShape="1">
          <a:blip r:embed="rId4">
            <a:alphaModFix/>
          </a:blip>
          <a:srcRect l="17183" t="56170" r="49978" b="23560"/>
          <a:stretch/>
        </p:blipFill>
        <p:spPr>
          <a:xfrm>
            <a:off x="781000" y="5073325"/>
            <a:ext cx="2621560" cy="1228776"/>
          </a:xfrm>
          <a:prstGeom prst="rect">
            <a:avLst/>
          </a:prstGeom>
          <a:noFill/>
          <a:ln>
            <a:noFill/>
          </a:ln>
        </p:spPr>
      </p:pic>
      <p:pic>
        <p:nvPicPr>
          <p:cNvPr id="315" name="Google Shape;315;ga8b485b1ff_0_278"/>
          <p:cNvPicPr preferRelativeResize="0"/>
          <p:nvPr/>
        </p:nvPicPr>
        <p:blipFill>
          <a:blip r:embed="rId5">
            <a:alphaModFix/>
          </a:blip>
          <a:stretch>
            <a:fillRect/>
          </a:stretch>
        </p:blipFill>
        <p:spPr>
          <a:xfrm>
            <a:off x="3671885" y="5084229"/>
            <a:ext cx="2669240" cy="12069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a8b485b1ff_0_308"/>
          <p:cNvSpPr txBox="1"/>
          <p:nvPr/>
        </p:nvSpPr>
        <p:spPr>
          <a:xfrm>
            <a:off x="637450" y="1544000"/>
            <a:ext cx="10271400" cy="59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a:solidFill>
                  <a:schemeClr val="lt1"/>
                </a:solidFill>
                <a:latin typeface="Calibri"/>
                <a:ea typeface="Calibri"/>
                <a:cs typeface="Calibri"/>
                <a:sym typeface="Calibri"/>
              </a:rPr>
              <a:t>Modelo ARIMA que permite modelizar los comportamientos de seasonalidad, es decir, patrones repetitivos en los datos</a:t>
            </a:r>
            <a:endParaRPr sz="1600">
              <a:solidFill>
                <a:schemeClr val="lt1"/>
              </a:solidFill>
              <a:latin typeface="Calibri"/>
              <a:ea typeface="Calibri"/>
              <a:cs typeface="Calibri"/>
              <a:sym typeface="Calibri"/>
            </a:endParaRPr>
          </a:p>
        </p:txBody>
      </p:sp>
      <p:sp>
        <p:nvSpPr>
          <p:cNvPr id="330" name="Google Shape;330;ga8b485b1ff_0_308"/>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a:solidFill>
                  <a:srgbClr val="FF0000"/>
                </a:solidFill>
              </a:rPr>
              <a:t>SARIMA</a:t>
            </a:r>
            <a:endParaRPr sz="3700"/>
          </a:p>
        </p:txBody>
      </p:sp>
      <p:sp>
        <p:nvSpPr>
          <p:cNvPr id="331" name="Google Shape;331;ga8b485b1ff_0_308"/>
          <p:cNvSpPr txBox="1"/>
          <p:nvPr/>
        </p:nvSpPr>
        <p:spPr>
          <a:xfrm>
            <a:off x="782275" y="5244100"/>
            <a:ext cx="10271400" cy="593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a:solidFill>
                  <a:schemeClr val="lt1"/>
                </a:solidFill>
                <a:latin typeface="Calibri"/>
                <a:ea typeface="Calibri"/>
                <a:cs typeface="Calibri"/>
                <a:sym typeface="Calibri"/>
              </a:rPr>
              <a:t>Añadimos una variable exógena, que básicamente es una variable externa</a:t>
            </a:r>
            <a:endParaRPr sz="1600">
              <a:solidFill>
                <a:schemeClr val="lt1"/>
              </a:solidFill>
              <a:latin typeface="Calibri"/>
              <a:ea typeface="Calibri"/>
              <a:cs typeface="Calibri"/>
              <a:sym typeface="Calibri"/>
            </a:endParaRPr>
          </a:p>
        </p:txBody>
      </p:sp>
      <p:sp>
        <p:nvSpPr>
          <p:cNvPr id="332" name="Google Shape;332;ga8b485b1ff_0_308"/>
          <p:cNvSpPr txBox="1">
            <a:spLocks noGrp="1"/>
          </p:cNvSpPr>
          <p:nvPr>
            <p:ph type="title"/>
          </p:nvPr>
        </p:nvSpPr>
        <p:spPr>
          <a:xfrm>
            <a:off x="637450" y="40196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a:solidFill>
                  <a:srgbClr val="FF0000"/>
                </a:solidFill>
              </a:rPr>
              <a:t>SARIMAX</a:t>
            </a:r>
            <a:endParaRPr sz="3700"/>
          </a:p>
        </p:txBody>
      </p:sp>
      <p:pic>
        <p:nvPicPr>
          <p:cNvPr id="333" name="Google Shape;333;ga8b485b1ff_0_308"/>
          <p:cNvPicPr preferRelativeResize="0"/>
          <p:nvPr/>
        </p:nvPicPr>
        <p:blipFill>
          <a:blip r:embed="rId3">
            <a:alphaModFix/>
          </a:blip>
          <a:stretch>
            <a:fillRect/>
          </a:stretch>
        </p:blipFill>
        <p:spPr>
          <a:xfrm>
            <a:off x="3285449" y="2082224"/>
            <a:ext cx="4520625" cy="1937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a231b88e58_0_24"/>
          <p:cNvSpPr txBox="1"/>
          <p:nvPr/>
        </p:nvSpPr>
        <p:spPr>
          <a:xfrm>
            <a:off x="637450" y="1544000"/>
            <a:ext cx="9984600" cy="32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dirty="0">
                <a:solidFill>
                  <a:schemeClr val="lt1"/>
                </a:solidFill>
                <a:latin typeface="Calibri"/>
                <a:ea typeface="Calibri"/>
                <a:cs typeface="Calibri"/>
                <a:sym typeface="Calibri"/>
              </a:rPr>
              <a:t>Podemos </a:t>
            </a:r>
            <a:r>
              <a:rPr lang="en-GB" dirty="0" err="1">
                <a:solidFill>
                  <a:schemeClr val="lt1"/>
                </a:solidFill>
                <a:latin typeface="Calibri"/>
                <a:ea typeface="Calibri"/>
                <a:cs typeface="Calibri"/>
                <a:sym typeface="Calibri"/>
              </a:rPr>
              <a:t>transformar</a:t>
            </a:r>
            <a:r>
              <a:rPr lang="en-GB" dirty="0">
                <a:solidFill>
                  <a:schemeClr val="lt1"/>
                </a:solidFill>
                <a:latin typeface="Calibri"/>
                <a:ea typeface="Calibri"/>
                <a:cs typeface="Calibri"/>
                <a:sym typeface="Calibri"/>
              </a:rPr>
              <a:t> la </a:t>
            </a:r>
            <a:r>
              <a:rPr lang="en-GB" dirty="0" err="1">
                <a:solidFill>
                  <a:schemeClr val="lt1"/>
                </a:solidFill>
                <a:latin typeface="Calibri"/>
                <a:ea typeface="Calibri"/>
                <a:cs typeface="Calibri"/>
                <a:sym typeface="Calibri"/>
              </a:rPr>
              <a:t>serie</a:t>
            </a:r>
            <a:r>
              <a:rPr lang="en-GB" dirty="0">
                <a:solidFill>
                  <a:schemeClr val="lt1"/>
                </a:solidFill>
                <a:latin typeface="Calibri"/>
                <a:ea typeface="Calibri"/>
                <a:cs typeface="Calibri"/>
                <a:sym typeface="Calibri"/>
              </a:rPr>
              <a:t> temporal </a:t>
            </a:r>
            <a:r>
              <a:rPr lang="en-GB" dirty="0" err="1">
                <a:solidFill>
                  <a:schemeClr val="lt1"/>
                </a:solidFill>
                <a:latin typeface="Calibri"/>
                <a:ea typeface="Calibri"/>
                <a:cs typeface="Calibri"/>
                <a:sym typeface="Calibri"/>
              </a:rPr>
              <a:t>en</a:t>
            </a:r>
            <a:r>
              <a:rPr lang="en-GB" dirty="0">
                <a:solidFill>
                  <a:schemeClr val="lt1"/>
                </a:solidFill>
                <a:latin typeface="Calibri"/>
                <a:ea typeface="Calibri"/>
                <a:cs typeface="Calibri"/>
                <a:sym typeface="Calibri"/>
              </a:rPr>
              <a:t> un conjunto de lags, que </a:t>
            </a:r>
            <a:r>
              <a:rPr lang="en-GB" dirty="0" err="1">
                <a:solidFill>
                  <a:schemeClr val="lt1"/>
                </a:solidFill>
                <a:latin typeface="Calibri"/>
                <a:ea typeface="Calibri"/>
                <a:cs typeface="Calibri"/>
                <a:sym typeface="Calibri"/>
              </a:rPr>
              <a:t>serían</a:t>
            </a:r>
            <a:r>
              <a:rPr lang="en-GB" dirty="0">
                <a:solidFill>
                  <a:schemeClr val="lt1"/>
                </a:solidFill>
                <a:latin typeface="Calibri"/>
                <a:ea typeface="Calibri"/>
                <a:cs typeface="Calibri"/>
                <a:sym typeface="Calibri"/>
              </a:rPr>
              <a:t> las features del </a:t>
            </a:r>
            <a:r>
              <a:rPr lang="en-GB" dirty="0" err="1">
                <a:solidFill>
                  <a:schemeClr val="lt1"/>
                </a:solidFill>
                <a:latin typeface="Calibri"/>
                <a:ea typeface="Calibri"/>
                <a:cs typeface="Calibri"/>
                <a:sym typeface="Calibri"/>
              </a:rPr>
              <a:t>modelo</a:t>
            </a:r>
            <a:r>
              <a:rPr lang="en-GB" dirty="0">
                <a:solidFill>
                  <a:schemeClr val="lt1"/>
                </a:solidFill>
                <a:latin typeface="Calibri"/>
                <a:ea typeface="Calibri"/>
                <a:cs typeface="Calibri"/>
                <a:sym typeface="Calibri"/>
              </a:rPr>
              <a:t>, e </a:t>
            </a:r>
            <a:r>
              <a:rPr lang="en-GB" dirty="0" err="1">
                <a:solidFill>
                  <a:schemeClr val="lt1"/>
                </a:solidFill>
                <a:latin typeface="Calibri"/>
                <a:ea typeface="Calibri"/>
                <a:cs typeface="Calibri"/>
                <a:sym typeface="Calibri"/>
              </a:rPr>
              <a:t>intentaríamos</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predecir</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como</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si</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fuese</a:t>
            </a:r>
            <a:r>
              <a:rPr lang="en-GB" dirty="0">
                <a:solidFill>
                  <a:schemeClr val="lt1"/>
                </a:solidFill>
                <a:latin typeface="Calibri"/>
                <a:ea typeface="Calibri"/>
                <a:cs typeface="Calibri"/>
                <a:sym typeface="Calibri"/>
              </a:rPr>
              <a:t> un </a:t>
            </a:r>
            <a:r>
              <a:rPr lang="en-GB" dirty="0" err="1">
                <a:solidFill>
                  <a:schemeClr val="lt1"/>
                </a:solidFill>
                <a:latin typeface="Calibri"/>
                <a:ea typeface="Calibri"/>
                <a:cs typeface="Calibri"/>
                <a:sym typeface="Calibri"/>
              </a:rPr>
              <a:t>modelo</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clásico</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supervisado</a:t>
            </a:r>
            <a:r>
              <a:rPr lang="en-GB" dirty="0">
                <a:solidFill>
                  <a:schemeClr val="lt1"/>
                </a:solidFill>
                <a:latin typeface="Calibri"/>
                <a:ea typeface="Calibri"/>
                <a:cs typeface="Calibri"/>
                <a:sym typeface="Calibri"/>
              </a:rPr>
              <a:t> de </a:t>
            </a:r>
            <a:r>
              <a:rPr lang="en-GB" dirty="0" err="1">
                <a:solidFill>
                  <a:schemeClr val="lt1"/>
                </a:solidFill>
                <a:latin typeface="Calibri"/>
                <a:ea typeface="Calibri"/>
                <a:cs typeface="Calibri"/>
                <a:sym typeface="Calibri"/>
              </a:rPr>
              <a:t>regresión</a:t>
            </a:r>
            <a:r>
              <a:rPr lang="en-GB" dirty="0">
                <a:solidFill>
                  <a:schemeClr val="lt1"/>
                </a:solidFill>
                <a:latin typeface="Calibri"/>
                <a:ea typeface="Calibri"/>
                <a:cs typeface="Calibri"/>
                <a:sym typeface="Calibri"/>
              </a:rPr>
              <a:t>.</a:t>
            </a:r>
            <a:endParaRPr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dirty="0" err="1">
                <a:solidFill>
                  <a:schemeClr val="lt1"/>
                </a:solidFill>
                <a:latin typeface="Calibri"/>
                <a:ea typeface="Calibri"/>
                <a:cs typeface="Calibri"/>
                <a:sym typeface="Calibri"/>
              </a:rPr>
              <a:t>En</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este</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caso</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podríamos</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aplicar</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otros</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algoritmos</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DecisionTreeRegressor</a:t>
            </a:r>
            <a:r>
              <a:rPr lang="en-GB" dirty="0">
                <a:solidFill>
                  <a:schemeClr val="lt1"/>
                </a:solidFill>
                <a:latin typeface="Calibri"/>
                <a:ea typeface="Calibri"/>
                <a:cs typeface="Calibri"/>
                <a:sym typeface="Calibri"/>
              </a:rPr>
              <a:t>, </a:t>
            </a:r>
            <a:r>
              <a:rPr lang="en-GB" dirty="0" err="1">
                <a:solidFill>
                  <a:schemeClr val="lt1"/>
                </a:solidFill>
                <a:latin typeface="Calibri"/>
                <a:ea typeface="Calibri"/>
                <a:cs typeface="Calibri"/>
                <a:sym typeface="Calibri"/>
              </a:rPr>
              <a:t>RandomForestRegressor</a:t>
            </a:r>
            <a:r>
              <a:rPr lang="en-GB" dirty="0">
                <a:solidFill>
                  <a:schemeClr val="lt1"/>
                </a:solidFill>
                <a:latin typeface="Calibri"/>
                <a:ea typeface="Calibri"/>
                <a:cs typeface="Calibri"/>
                <a:sym typeface="Calibri"/>
              </a:rPr>
              <a:t>...</a:t>
            </a:r>
            <a:endParaRPr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dirty="0">
              <a:solidFill>
                <a:schemeClr val="lt1"/>
              </a:solidFill>
              <a:latin typeface="Calibri"/>
              <a:ea typeface="Calibri"/>
              <a:cs typeface="Calibri"/>
              <a:sym typeface="Calibri"/>
            </a:endParaRPr>
          </a:p>
        </p:txBody>
      </p:sp>
      <p:sp>
        <p:nvSpPr>
          <p:cNvPr id="340" name="Google Shape;340;ga231b88e58_0_24"/>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a:solidFill>
                  <a:srgbClr val="FF0000"/>
                </a:solidFill>
              </a:rPr>
              <a:t>Otros modelos</a:t>
            </a:r>
            <a:endParaRPr sz="3700"/>
          </a:p>
        </p:txBody>
      </p:sp>
      <p:pic>
        <p:nvPicPr>
          <p:cNvPr id="341" name="Google Shape;341;ga231b88e58_0_24"/>
          <p:cNvPicPr preferRelativeResize="0"/>
          <p:nvPr/>
        </p:nvPicPr>
        <p:blipFill>
          <a:blip r:embed="rId3">
            <a:alphaModFix/>
          </a:blip>
          <a:stretch>
            <a:fillRect/>
          </a:stretch>
        </p:blipFill>
        <p:spPr>
          <a:xfrm>
            <a:off x="2768025" y="2892500"/>
            <a:ext cx="6322800" cy="3091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a2c25b0cc8_0_5"/>
          <p:cNvSpPr txBox="1"/>
          <p:nvPr/>
        </p:nvSpPr>
        <p:spPr>
          <a:xfrm>
            <a:off x="637450" y="1544000"/>
            <a:ext cx="9984600" cy="32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solidFill>
                  <a:schemeClr val="lt1"/>
                </a:solidFill>
                <a:latin typeface="Calibri"/>
                <a:ea typeface="Calibri"/>
                <a:cs typeface="Calibri"/>
                <a:sym typeface="Calibri"/>
              </a:rPr>
              <a:t>Librería open source de Facebook que permite realizar forecast de series temporales</a:t>
            </a:r>
            <a:endParaRPr>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a:solidFill>
                  <a:schemeClr val="lt1"/>
                </a:solidFill>
                <a:latin typeface="Calibri"/>
                <a:ea typeface="Calibri"/>
                <a:cs typeface="Calibri"/>
                <a:sym typeface="Calibri"/>
              </a:rPr>
              <a:t>pip install fbprophet</a:t>
            </a:r>
            <a:endParaRPr>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a:solidFill>
                <a:schemeClr val="lt1"/>
              </a:solidFill>
              <a:latin typeface="Calibri"/>
              <a:ea typeface="Calibri"/>
              <a:cs typeface="Calibri"/>
              <a:sym typeface="Calibri"/>
            </a:endParaRPr>
          </a:p>
        </p:txBody>
      </p:sp>
      <p:sp>
        <p:nvSpPr>
          <p:cNvPr id="348" name="Google Shape;348;ga2c25b0cc8_0_5"/>
          <p:cNvSpPr txBox="1">
            <a:spLocks noGrp="1"/>
          </p:cNvSpPr>
          <p:nvPr>
            <p:ph type="title"/>
          </p:nvPr>
        </p:nvSpPr>
        <p:spPr>
          <a:xfrm>
            <a:off x="492625" y="319550"/>
            <a:ext cx="10515600" cy="1044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sz="3700">
                <a:solidFill>
                  <a:srgbClr val="FF0000"/>
                </a:solidFill>
              </a:rPr>
              <a:t>Facebook Prophet</a:t>
            </a:r>
            <a:endParaRPr sz="3700"/>
          </a:p>
        </p:txBody>
      </p:sp>
      <p:pic>
        <p:nvPicPr>
          <p:cNvPr id="349" name="Google Shape;349;ga2c25b0cc8_0_5"/>
          <p:cNvPicPr preferRelativeResize="0"/>
          <p:nvPr/>
        </p:nvPicPr>
        <p:blipFill>
          <a:blip r:embed="rId3">
            <a:alphaModFix/>
          </a:blip>
          <a:stretch>
            <a:fillRect/>
          </a:stretch>
        </p:blipFill>
        <p:spPr>
          <a:xfrm>
            <a:off x="1769400" y="3125975"/>
            <a:ext cx="8269824" cy="247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a8b485b1ff_0_3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Algunos ejemplos</a:t>
            </a:r>
            <a:endParaRPr/>
          </a:p>
        </p:txBody>
      </p:sp>
      <p:sp>
        <p:nvSpPr>
          <p:cNvPr id="110" name="Google Shape;110;ga8b485b1ff_0_37"/>
          <p:cNvSpPr txBox="1"/>
          <p:nvPr/>
        </p:nvSpPr>
        <p:spPr>
          <a:xfrm>
            <a:off x="760275" y="1754975"/>
            <a:ext cx="4919100" cy="452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a) </a:t>
            </a:r>
            <a:r>
              <a:rPr lang="en-GB" sz="1500" dirty="0" err="1">
                <a:solidFill>
                  <a:schemeClr val="lt1"/>
                </a:solidFill>
                <a:latin typeface="Calibri"/>
                <a:ea typeface="Calibri"/>
                <a:cs typeface="Calibri"/>
                <a:sym typeface="Calibri"/>
              </a:rPr>
              <a:t>Precio</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acciones</a:t>
            </a:r>
            <a:r>
              <a:rPr lang="en-GB" sz="1500" dirty="0">
                <a:solidFill>
                  <a:schemeClr val="lt1"/>
                </a:solidFill>
                <a:latin typeface="Calibri"/>
                <a:ea typeface="Calibri"/>
                <a:cs typeface="Calibri"/>
                <a:sym typeface="Calibri"/>
              </a:rPr>
              <a:t> Google</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b) </a:t>
            </a:r>
            <a:r>
              <a:rPr lang="en-GB" sz="1500" dirty="0" err="1">
                <a:solidFill>
                  <a:schemeClr val="lt1"/>
                </a:solidFill>
                <a:latin typeface="Calibri"/>
                <a:ea typeface="Calibri"/>
                <a:cs typeface="Calibri"/>
                <a:sym typeface="Calibri"/>
              </a:rPr>
              <a:t>Diferencia</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diaria</a:t>
            </a:r>
            <a:r>
              <a:rPr lang="en-GB" sz="1500" dirty="0">
                <a:solidFill>
                  <a:schemeClr val="lt1"/>
                </a:solidFill>
                <a:latin typeface="Calibri"/>
                <a:ea typeface="Calibri"/>
                <a:cs typeface="Calibri"/>
                <a:sym typeface="Calibri"/>
              </a:rPr>
              <a:t> de </a:t>
            </a:r>
            <a:r>
              <a:rPr lang="en-GB" sz="1500" dirty="0" err="1">
                <a:solidFill>
                  <a:schemeClr val="lt1"/>
                </a:solidFill>
                <a:latin typeface="Calibri"/>
                <a:ea typeface="Calibri"/>
                <a:cs typeface="Calibri"/>
                <a:sym typeface="Calibri"/>
              </a:rPr>
              <a:t>precio</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acciones</a:t>
            </a:r>
            <a:r>
              <a:rPr lang="en-GB" sz="1500" dirty="0">
                <a:solidFill>
                  <a:schemeClr val="lt1"/>
                </a:solidFill>
                <a:latin typeface="Calibri"/>
                <a:ea typeface="Calibri"/>
                <a:cs typeface="Calibri"/>
                <a:sym typeface="Calibri"/>
              </a:rPr>
              <a:t> de Google</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c) Nº Strikes </a:t>
            </a:r>
            <a:r>
              <a:rPr lang="en-GB" sz="1500" dirty="0" err="1">
                <a:solidFill>
                  <a:schemeClr val="lt1"/>
                </a:solidFill>
                <a:latin typeface="Calibri"/>
                <a:ea typeface="Calibri"/>
                <a:cs typeface="Calibri"/>
                <a:sym typeface="Calibri"/>
              </a:rPr>
              <a:t>anuales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EEUU</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d) Ventas </a:t>
            </a:r>
            <a:r>
              <a:rPr lang="en-GB" sz="1500" dirty="0" err="1">
                <a:solidFill>
                  <a:schemeClr val="lt1"/>
                </a:solidFill>
                <a:latin typeface="Calibri"/>
                <a:ea typeface="Calibri"/>
                <a:cs typeface="Calibri"/>
                <a:sym typeface="Calibri"/>
              </a:rPr>
              <a:t>mensuales</a:t>
            </a:r>
            <a:r>
              <a:rPr lang="en-GB" sz="1500" dirty="0">
                <a:solidFill>
                  <a:schemeClr val="lt1"/>
                </a:solidFill>
                <a:latin typeface="Calibri"/>
                <a:ea typeface="Calibri"/>
                <a:cs typeface="Calibri"/>
                <a:sym typeface="Calibri"/>
              </a:rPr>
              <a:t> de casas </a:t>
            </a:r>
            <a:r>
              <a:rPr lang="en-GB" sz="1500" dirty="0" err="1">
                <a:solidFill>
                  <a:schemeClr val="lt1"/>
                </a:solidFill>
                <a:latin typeface="Calibri"/>
                <a:ea typeface="Calibri"/>
                <a:cs typeface="Calibri"/>
                <a:sym typeface="Calibri"/>
              </a:rPr>
              <a:t>unifamiliares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EEUU</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e) </a:t>
            </a:r>
            <a:r>
              <a:rPr lang="en-GB" sz="1500" dirty="0" err="1">
                <a:solidFill>
                  <a:schemeClr val="lt1"/>
                </a:solidFill>
                <a:latin typeface="Calibri"/>
                <a:ea typeface="Calibri"/>
                <a:cs typeface="Calibri"/>
                <a:sym typeface="Calibri"/>
              </a:rPr>
              <a:t>Precio</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anual</a:t>
            </a:r>
            <a:r>
              <a:rPr lang="en-GB" sz="1500" dirty="0">
                <a:solidFill>
                  <a:schemeClr val="lt1"/>
                </a:solidFill>
                <a:latin typeface="Calibri"/>
                <a:ea typeface="Calibri"/>
                <a:cs typeface="Calibri"/>
                <a:sym typeface="Calibri"/>
              </a:rPr>
              <a:t> de la </a:t>
            </a:r>
            <a:r>
              <a:rPr lang="en-GB" sz="1500" dirty="0" err="1">
                <a:solidFill>
                  <a:schemeClr val="lt1"/>
                </a:solidFill>
                <a:latin typeface="Calibri"/>
                <a:ea typeface="Calibri"/>
                <a:cs typeface="Calibri"/>
                <a:sym typeface="Calibri"/>
              </a:rPr>
              <a:t>docena</a:t>
            </a:r>
            <a:r>
              <a:rPr lang="en-GB" sz="1500" dirty="0">
                <a:solidFill>
                  <a:schemeClr val="lt1"/>
                </a:solidFill>
                <a:latin typeface="Calibri"/>
                <a:ea typeface="Calibri"/>
                <a:cs typeface="Calibri"/>
                <a:sym typeface="Calibri"/>
              </a:rPr>
              <a:t> de huevos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EEUU</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f) </a:t>
            </a:r>
            <a:r>
              <a:rPr lang="en-GB" sz="1500" dirty="0" err="1">
                <a:solidFill>
                  <a:schemeClr val="lt1"/>
                </a:solidFill>
                <a:latin typeface="Calibri"/>
                <a:ea typeface="Calibri"/>
                <a:cs typeface="Calibri"/>
                <a:sym typeface="Calibri"/>
              </a:rPr>
              <a:t>Cerdos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sacrificados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mensualmente</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Victoria, Australia</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g)Total de </a:t>
            </a:r>
            <a:r>
              <a:rPr lang="en-GB" sz="1500" dirty="0" err="1">
                <a:solidFill>
                  <a:schemeClr val="lt1"/>
                </a:solidFill>
                <a:latin typeface="Calibri"/>
                <a:ea typeface="Calibri"/>
                <a:cs typeface="Calibri"/>
                <a:sym typeface="Calibri"/>
              </a:rPr>
              <a:t>linces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atrapados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el</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río</a:t>
            </a:r>
            <a:r>
              <a:rPr lang="en-GB" sz="1500" dirty="0">
                <a:solidFill>
                  <a:schemeClr val="lt1"/>
                </a:solidFill>
                <a:latin typeface="Calibri"/>
                <a:ea typeface="Calibri"/>
                <a:cs typeface="Calibri"/>
                <a:sym typeface="Calibri"/>
              </a:rPr>
              <a:t> McKenzie (</a:t>
            </a:r>
            <a:r>
              <a:rPr lang="en-GB" sz="1500" dirty="0" err="1">
                <a:solidFill>
                  <a:schemeClr val="lt1"/>
                </a:solidFill>
                <a:latin typeface="Calibri"/>
                <a:ea typeface="Calibri"/>
                <a:cs typeface="Calibri"/>
                <a:sym typeface="Calibri"/>
              </a:rPr>
              <a:t>Canadá</a:t>
            </a:r>
            <a:r>
              <a:rPr lang="en-GB" sz="1500" dirty="0">
                <a:solidFill>
                  <a:schemeClr val="lt1"/>
                </a:solidFill>
                <a:latin typeface="Calibri"/>
                <a:ea typeface="Calibri"/>
                <a:cs typeface="Calibri"/>
                <a:sym typeface="Calibri"/>
              </a:rPr>
              <a:t>)</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a:solidFill>
                  <a:schemeClr val="lt1"/>
                </a:solidFill>
                <a:latin typeface="Calibri"/>
                <a:ea typeface="Calibri"/>
                <a:cs typeface="Calibri"/>
                <a:sym typeface="Calibri"/>
              </a:rPr>
              <a:t>h) </a:t>
            </a:r>
            <a:r>
              <a:rPr lang="en-GB" sz="1500" dirty="0" err="1">
                <a:solidFill>
                  <a:schemeClr val="lt1"/>
                </a:solidFill>
                <a:latin typeface="Calibri"/>
                <a:ea typeface="Calibri"/>
                <a:cs typeface="Calibri"/>
                <a:sym typeface="Calibri"/>
              </a:rPr>
              <a:t>Producción</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cervezera</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mensual</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Australia</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r>
              <a:rPr lang="en-GB" sz="1500" dirty="0" err="1">
                <a:solidFill>
                  <a:schemeClr val="lt1"/>
                </a:solidFill>
                <a:latin typeface="Calibri"/>
                <a:ea typeface="Calibri"/>
                <a:cs typeface="Calibri"/>
                <a:sym typeface="Calibri"/>
              </a:rPr>
              <a:t>i</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Producción</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eléctrica</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mensual</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Australia.</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b="0" i="0" u="none" strike="noStrike" cap="none" dirty="0">
              <a:solidFill>
                <a:schemeClr val="lt1"/>
              </a:solidFill>
              <a:latin typeface="Calibri"/>
              <a:ea typeface="Calibri"/>
              <a:cs typeface="Calibri"/>
              <a:sym typeface="Calibri"/>
            </a:endParaRPr>
          </a:p>
        </p:txBody>
      </p:sp>
      <p:pic>
        <p:nvPicPr>
          <p:cNvPr id="111" name="Google Shape;111;ga8b485b1ff_0_37"/>
          <p:cNvPicPr preferRelativeResize="0"/>
          <p:nvPr/>
        </p:nvPicPr>
        <p:blipFill>
          <a:blip r:embed="rId3">
            <a:alphaModFix/>
          </a:blip>
          <a:stretch>
            <a:fillRect/>
          </a:stretch>
        </p:blipFill>
        <p:spPr>
          <a:xfrm>
            <a:off x="5594350" y="1690825"/>
            <a:ext cx="6075049" cy="4436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a8b485b1ff_0_62"/>
          <p:cNvSpPr txBox="1">
            <a:spLocks noGrp="1"/>
          </p:cNvSpPr>
          <p:nvPr>
            <p:ph type="title"/>
          </p:nvPr>
        </p:nvSpPr>
        <p:spPr>
          <a:xfrm>
            <a:off x="838200" y="367164"/>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Clasificación</a:t>
            </a:r>
            <a:r>
              <a:rPr lang="en-GB" dirty="0">
                <a:solidFill>
                  <a:srgbClr val="FF0000"/>
                </a:solidFill>
              </a:rPr>
              <a:t> Series </a:t>
            </a:r>
            <a:r>
              <a:rPr lang="en-GB" dirty="0" err="1">
                <a:solidFill>
                  <a:srgbClr val="FF0000"/>
                </a:solidFill>
              </a:rPr>
              <a:t>Temporales</a:t>
            </a:r>
            <a:endParaRPr dirty="0"/>
          </a:p>
        </p:txBody>
      </p:sp>
      <p:sp>
        <p:nvSpPr>
          <p:cNvPr id="118" name="Google Shape;118;ga8b485b1ff_0_62"/>
          <p:cNvSpPr txBox="1"/>
          <p:nvPr/>
        </p:nvSpPr>
        <p:spPr>
          <a:xfrm>
            <a:off x="1524490" y="1578419"/>
            <a:ext cx="3438300" cy="51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2400" dirty="0" err="1">
                <a:solidFill>
                  <a:schemeClr val="lt1"/>
                </a:solidFill>
                <a:latin typeface="Calibri"/>
                <a:ea typeface="Calibri"/>
                <a:cs typeface="Calibri"/>
                <a:sym typeface="Calibri"/>
              </a:rPr>
              <a:t>Cantidad</a:t>
            </a:r>
            <a:r>
              <a:rPr lang="en-GB" sz="2400" dirty="0">
                <a:solidFill>
                  <a:schemeClr val="lt1"/>
                </a:solidFill>
                <a:latin typeface="Calibri"/>
                <a:ea typeface="Calibri"/>
                <a:cs typeface="Calibri"/>
                <a:sym typeface="Calibri"/>
              </a:rPr>
              <a:t> de variables</a:t>
            </a:r>
            <a:endParaRPr sz="24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20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20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90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900" b="0" i="0" u="none" strike="noStrike" cap="none" dirty="0">
              <a:solidFill>
                <a:schemeClr val="lt1"/>
              </a:solidFill>
              <a:latin typeface="Calibri"/>
              <a:ea typeface="Calibri"/>
              <a:cs typeface="Calibri"/>
              <a:sym typeface="Calibri"/>
            </a:endParaRPr>
          </a:p>
        </p:txBody>
      </p:sp>
      <p:pic>
        <p:nvPicPr>
          <p:cNvPr id="119" name="Google Shape;119;ga8b485b1ff_0_62"/>
          <p:cNvPicPr preferRelativeResize="0"/>
          <p:nvPr/>
        </p:nvPicPr>
        <p:blipFill>
          <a:blip r:embed="rId3">
            <a:alphaModFix/>
          </a:blip>
          <a:stretch>
            <a:fillRect/>
          </a:stretch>
        </p:blipFill>
        <p:spPr>
          <a:xfrm>
            <a:off x="1747688" y="4870907"/>
            <a:ext cx="2932176" cy="1562636"/>
          </a:xfrm>
          <a:prstGeom prst="rect">
            <a:avLst/>
          </a:prstGeom>
          <a:noFill/>
          <a:ln>
            <a:noFill/>
          </a:ln>
        </p:spPr>
      </p:pic>
      <p:pic>
        <p:nvPicPr>
          <p:cNvPr id="120" name="Google Shape;120;ga8b485b1ff_0_62"/>
          <p:cNvPicPr preferRelativeResize="0"/>
          <p:nvPr/>
        </p:nvPicPr>
        <p:blipFill>
          <a:blip r:embed="rId4">
            <a:alphaModFix/>
          </a:blip>
          <a:stretch>
            <a:fillRect/>
          </a:stretch>
        </p:blipFill>
        <p:spPr>
          <a:xfrm>
            <a:off x="1747688" y="2596448"/>
            <a:ext cx="2932176" cy="1269200"/>
          </a:xfrm>
          <a:prstGeom prst="rect">
            <a:avLst/>
          </a:prstGeom>
          <a:noFill/>
          <a:ln>
            <a:noFill/>
          </a:ln>
        </p:spPr>
      </p:pic>
      <p:sp>
        <p:nvSpPr>
          <p:cNvPr id="121" name="Google Shape;121;ga8b485b1ff_0_62"/>
          <p:cNvSpPr txBox="1"/>
          <p:nvPr/>
        </p:nvSpPr>
        <p:spPr>
          <a:xfrm>
            <a:off x="1929713" y="2178013"/>
            <a:ext cx="2467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dirty="0" err="1">
                <a:solidFill>
                  <a:srgbClr val="CCCCCC"/>
                </a:solidFill>
                <a:latin typeface="Calibri"/>
                <a:ea typeface="Calibri"/>
                <a:cs typeface="Calibri"/>
                <a:sym typeface="Calibri"/>
              </a:rPr>
              <a:t>Univariante</a:t>
            </a:r>
            <a:endParaRPr sz="1500" b="1" i="0" u="none"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sp>
        <p:nvSpPr>
          <p:cNvPr id="122" name="Google Shape;122;ga8b485b1ff_0_62"/>
          <p:cNvSpPr txBox="1"/>
          <p:nvPr/>
        </p:nvSpPr>
        <p:spPr>
          <a:xfrm>
            <a:off x="2009890" y="4452470"/>
            <a:ext cx="2467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dirty="0" err="1">
                <a:solidFill>
                  <a:srgbClr val="CCCCCC"/>
                </a:solidFill>
                <a:latin typeface="Calibri"/>
                <a:ea typeface="Calibri"/>
                <a:cs typeface="Calibri"/>
                <a:sym typeface="Calibri"/>
              </a:rPr>
              <a:t>Multivariante</a:t>
            </a:r>
            <a:endParaRPr sz="1500" b="1" i="0" u="none"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sp>
        <p:nvSpPr>
          <p:cNvPr id="124" name="Google Shape;124;ga8b485b1ff_0_62"/>
          <p:cNvSpPr txBox="1"/>
          <p:nvPr/>
        </p:nvSpPr>
        <p:spPr>
          <a:xfrm>
            <a:off x="6892700" y="1591189"/>
            <a:ext cx="3438300" cy="51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2000" dirty="0">
                <a:solidFill>
                  <a:schemeClr val="lt1"/>
                </a:solidFill>
                <a:latin typeface="Calibri"/>
                <a:ea typeface="Calibri"/>
                <a:cs typeface="Calibri"/>
                <a:sym typeface="Calibri"/>
              </a:rPr>
              <a:t>Tipo </a:t>
            </a:r>
            <a:r>
              <a:rPr lang="en-GB" sz="2400" dirty="0">
                <a:solidFill>
                  <a:schemeClr val="lt1"/>
                </a:solidFill>
                <a:latin typeface="Calibri"/>
                <a:ea typeface="Calibri"/>
                <a:cs typeface="Calibri"/>
                <a:sym typeface="Calibri"/>
              </a:rPr>
              <a:t>de</a:t>
            </a:r>
            <a:r>
              <a:rPr lang="en-GB" sz="2000" dirty="0">
                <a:solidFill>
                  <a:schemeClr val="lt1"/>
                </a:solidFill>
                <a:latin typeface="Calibri"/>
                <a:ea typeface="Calibri"/>
                <a:cs typeface="Calibri"/>
                <a:sym typeface="Calibri"/>
              </a:rPr>
              <a:t> </a:t>
            </a:r>
            <a:r>
              <a:rPr lang="en-GB" sz="2000" dirty="0" err="1">
                <a:solidFill>
                  <a:schemeClr val="lt1"/>
                </a:solidFill>
                <a:latin typeface="Calibri"/>
                <a:ea typeface="Calibri"/>
                <a:cs typeface="Calibri"/>
                <a:sym typeface="Calibri"/>
              </a:rPr>
              <a:t>Predicción</a:t>
            </a:r>
            <a:endParaRPr sz="20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20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None/>
            </a:pPr>
            <a:endParaRPr sz="20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90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900" b="0" i="0" u="none" strike="noStrike" cap="none" dirty="0">
              <a:solidFill>
                <a:schemeClr val="lt1"/>
              </a:solidFill>
              <a:latin typeface="Calibri"/>
              <a:ea typeface="Calibri"/>
              <a:cs typeface="Calibri"/>
              <a:sym typeface="Calibri"/>
            </a:endParaRPr>
          </a:p>
        </p:txBody>
      </p:sp>
      <p:sp>
        <p:nvSpPr>
          <p:cNvPr id="125" name="Google Shape;125;ga8b485b1ff_0_62"/>
          <p:cNvSpPr txBox="1"/>
          <p:nvPr/>
        </p:nvSpPr>
        <p:spPr>
          <a:xfrm>
            <a:off x="7201100" y="2176858"/>
            <a:ext cx="2821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dirty="0" err="1">
                <a:solidFill>
                  <a:srgbClr val="CCCCCC"/>
                </a:solidFill>
                <a:latin typeface="Calibri"/>
                <a:ea typeface="Calibri"/>
                <a:cs typeface="Calibri"/>
                <a:sym typeface="Calibri"/>
              </a:rPr>
              <a:t>Determinística</a:t>
            </a:r>
            <a:r>
              <a:rPr lang="en-GB" sz="1600" b="1" dirty="0">
                <a:solidFill>
                  <a:srgbClr val="CCCCCC"/>
                </a:solidFill>
                <a:latin typeface="Calibri"/>
                <a:ea typeface="Calibri"/>
                <a:cs typeface="Calibri"/>
                <a:sym typeface="Calibri"/>
              </a:rPr>
              <a:t> vs </a:t>
            </a:r>
            <a:r>
              <a:rPr lang="en-GB" sz="1600" b="1" dirty="0" err="1">
                <a:solidFill>
                  <a:srgbClr val="CCCCCC"/>
                </a:solidFill>
                <a:latin typeface="Calibri"/>
                <a:ea typeface="Calibri"/>
                <a:cs typeface="Calibri"/>
                <a:sym typeface="Calibri"/>
              </a:rPr>
              <a:t>Estocástica</a:t>
            </a:r>
            <a:endParaRPr sz="1600" b="1"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None/>
            </a:pPr>
            <a:endParaRPr sz="1600"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None/>
            </a:pPr>
            <a:endParaRPr sz="1600"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i="0" u="none"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pic>
        <p:nvPicPr>
          <p:cNvPr id="126" name="Google Shape;126;ga8b485b1ff_0_62"/>
          <p:cNvPicPr preferRelativeResize="0"/>
          <p:nvPr/>
        </p:nvPicPr>
        <p:blipFill>
          <a:blip r:embed="rId5">
            <a:alphaModFix/>
          </a:blip>
          <a:stretch>
            <a:fillRect/>
          </a:stretch>
        </p:blipFill>
        <p:spPr>
          <a:xfrm>
            <a:off x="7378100" y="2671903"/>
            <a:ext cx="2467500" cy="36919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a8b485b1ff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Componentes</a:t>
            </a:r>
            <a:r>
              <a:rPr lang="en-GB" dirty="0">
                <a:solidFill>
                  <a:srgbClr val="FF0000"/>
                </a:solidFill>
              </a:rPr>
              <a:t> de una Serie de </a:t>
            </a:r>
            <a:r>
              <a:rPr lang="en-GB" dirty="0" err="1">
                <a:solidFill>
                  <a:srgbClr val="FF0000"/>
                </a:solidFill>
              </a:rPr>
              <a:t>Tiempo</a:t>
            </a:r>
            <a:endParaRPr dirty="0"/>
          </a:p>
        </p:txBody>
      </p:sp>
      <p:sp>
        <p:nvSpPr>
          <p:cNvPr id="167" name="Google Shape;167;ga8b485b1ff_0_0"/>
          <p:cNvSpPr txBox="1"/>
          <p:nvPr/>
        </p:nvSpPr>
        <p:spPr>
          <a:xfrm>
            <a:off x="838200" y="2459735"/>
            <a:ext cx="4968240" cy="393868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s-ES" sz="1600" b="1" u="sng" dirty="0">
                <a:solidFill>
                  <a:schemeClr val="lt1"/>
                </a:solidFill>
                <a:latin typeface="Calibri"/>
                <a:ea typeface="Calibri"/>
                <a:cs typeface="Calibri"/>
                <a:sym typeface="Calibri"/>
              </a:rPr>
              <a:t>La tendencia </a:t>
            </a:r>
            <a:r>
              <a:rPr lang="es-ES" sz="1600" dirty="0">
                <a:solidFill>
                  <a:schemeClr val="lt1"/>
                </a:solidFill>
                <a:latin typeface="Calibri"/>
                <a:ea typeface="Calibri"/>
                <a:cs typeface="Calibri"/>
                <a:sym typeface="Calibri"/>
              </a:rPr>
              <a:t>representa los cambios lentos de una serie temporal. Es la responsable de hace que la serie aumente o disminuya gradualmente a lo largo del tiempo.</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u="sng" dirty="0">
                <a:solidFill>
                  <a:schemeClr val="lt1"/>
                </a:solidFill>
                <a:latin typeface="Calibri"/>
                <a:ea typeface="Calibri"/>
                <a:cs typeface="Calibri"/>
                <a:sym typeface="Calibri"/>
              </a:rPr>
              <a:t>La </a:t>
            </a:r>
            <a:r>
              <a:rPr lang="es-ES" sz="1600" b="1" u="sng" dirty="0">
                <a:solidFill>
                  <a:schemeClr val="lt1"/>
                </a:solidFill>
                <a:latin typeface="Calibri"/>
                <a:ea typeface="Calibri"/>
                <a:cs typeface="Calibri"/>
                <a:sym typeface="Calibri"/>
              </a:rPr>
              <a:t>estacionalidad</a:t>
            </a:r>
            <a:r>
              <a:rPr lang="es-ES" sz="1600" u="sng" dirty="0">
                <a:solidFill>
                  <a:schemeClr val="lt1"/>
                </a:solidFill>
                <a:latin typeface="Calibri"/>
                <a:ea typeface="Calibri"/>
                <a:cs typeface="Calibri"/>
                <a:sym typeface="Calibri"/>
              </a:rPr>
              <a:t> </a:t>
            </a:r>
            <a:r>
              <a:rPr lang="es-ES" sz="1600" dirty="0">
                <a:solidFill>
                  <a:schemeClr val="lt1"/>
                </a:solidFill>
                <a:latin typeface="Calibri"/>
                <a:ea typeface="Calibri"/>
                <a:cs typeface="Calibri"/>
                <a:sym typeface="Calibri"/>
              </a:rPr>
              <a:t>representa el patrón estacional de la serie. Los </a:t>
            </a:r>
            <a:r>
              <a:rPr lang="es-ES" sz="1600" b="1" dirty="0">
                <a:solidFill>
                  <a:schemeClr val="lt1"/>
                </a:solidFill>
                <a:latin typeface="Calibri"/>
                <a:ea typeface="Calibri"/>
                <a:cs typeface="Calibri"/>
                <a:sym typeface="Calibri"/>
              </a:rPr>
              <a:t>ciclos</a:t>
            </a:r>
            <a:r>
              <a:rPr lang="es-ES" sz="1600" dirty="0">
                <a:solidFill>
                  <a:schemeClr val="lt1"/>
                </a:solidFill>
                <a:latin typeface="Calibri"/>
                <a:ea typeface="Calibri"/>
                <a:cs typeface="Calibri"/>
                <a:sym typeface="Calibri"/>
              </a:rPr>
              <a:t> se producen repetidamente a lo largo de un periodo de tiempo fijo.</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u="sng" dirty="0">
                <a:solidFill>
                  <a:schemeClr val="lt1"/>
                </a:solidFill>
                <a:latin typeface="Calibri"/>
                <a:ea typeface="Calibri"/>
                <a:cs typeface="Calibri"/>
                <a:sym typeface="Calibri"/>
              </a:rPr>
              <a:t>Los </a:t>
            </a:r>
            <a:r>
              <a:rPr lang="es-ES" sz="1600" b="1" u="sng" dirty="0">
                <a:solidFill>
                  <a:schemeClr val="lt1"/>
                </a:solidFill>
                <a:latin typeface="Calibri"/>
                <a:ea typeface="Calibri"/>
                <a:cs typeface="Calibri"/>
                <a:sym typeface="Calibri"/>
              </a:rPr>
              <a:t>residuos</a:t>
            </a:r>
            <a:r>
              <a:rPr lang="es-ES" sz="1600" u="sng" dirty="0">
                <a:solidFill>
                  <a:schemeClr val="lt1"/>
                </a:solidFill>
                <a:latin typeface="Calibri"/>
                <a:ea typeface="Calibri"/>
                <a:cs typeface="Calibri"/>
                <a:sym typeface="Calibri"/>
              </a:rPr>
              <a:t> </a:t>
            </a:r>
            <a:r>
              <a:rPr lang="es-ES" sz="1600" dirty="0">
                <a:solidFill>
                  <a:schemeClr val="lt1"/>
                </a:solidFill>
                <a:latin typeface="Calibri"/>
                <a:ea typeface="Calibri"/>
                <a:cs typeface="Calibri"/>
                <a:sym typeface="Calibri"/>
              </a:rPr>
              <a:t>representan el comportamiento que no puede explicarse por la tendencia y la estacionalidad o que no pueden</a:t>
            </a:r>
          </a:p>
          <a:p>
            <a:pPr marL="0" marR="0" lvl="0" indent="0" algn="l" rtl="0">
              <a:lnSpc>
                <a:spcPct val="100000"/>
              </a:lnSpc>
              <a:spcBef>
                <a:spcPts val="0"/>
              </a:spcBef>
              <a:spcAft>
                <a:spcPts val="0"/>
              </a:spcAft>
              <a:buClr>
                <a:srgbClr val="000000"/>
              </a:buClr>
              <a:buSzPts val="1900"/>
              <a:buFont typeface="Arial"/>
              <a:buNone/>
            </a:pPr>
            <a:endParaRPr lang="es-ES" sz="16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s-ES" sz="1600" u="sng" dirty="0">
                <a:solidFill>
                  <a:schemeClr val="lt1"/>
                </a:solidFill>
                <a:latin typeface="Calibri"/>
                <a:ea typeface="Calibri"/>
                <a:cs typeface="Calibri"/>
                <a:sym typeface="Calibri"/>
              </a:rPr>
              <a:t>Los ciclos </a:t>
            </a:r>
            <a:r>
              <a:rPr lang="es-ES" sz="1600" dirty="0">
                <a:solidFill>
                  <a:schemeClr val="lt1"/>
                </a:solidFill>
                <a:latin typeface="Calibri"/>
                <a:ea typeface="Calibri"/>
                <a:cs typeface="Calibri"/>
                <a:sym typeface="Calibri"/>
              </a:rPr>
              <a:t>son fluctuaciones que ocurren a intervalos irregulares, a menudo influenciadas por factores económicos o sociales.</a:t>
            </a:r>
          </a:p>
          <a:p>
            <a:pPr marL="0" marR="0" lvl="0" indent="0" algn="l" rtl="0">
              <a:lnSpc>
                <a:spcPct val="100000"/>
              </a:lnSpc>
              <a:spcBef>
                <a:spcPts val="0"/>
              </a:spcBef>
              <a:spcAft>
                <a:spcPts val="0"/>
              </a:spcAft>
              <a:buClr>
                <a:srgbClr val="000000"/>
              </a:buClr>
              <a:buSzPts val="1900"/>
              <a:buFont typeface="Arial"/>
              <a:buNone/>
            </a:pPr>
            <a:endParaRPr sz="1600" dirty="0">
              <a:solidFill>
                <a:schemeClr val="lt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D63824B8-4C46-4050-866B-74AE779DEC44}"/>
              </a:ext>
            </a:extLst>
          </p:cNvPr>
          <p:cNvPicPr>
            <a:picLocks noChangeAspect="1"/>
          </p:cNvPicPr>
          <p:nvPr/>
        </p:nvPicPr>
        <p:blipFill>
          <a:blip r:embed="rId3"/>
          <a:stretch>
            <a:fillRect/>
          </a:stretch>
        </p:blipFill>
        <p:spPr>
          <a:xfrm>
            <a:off x="6217920" y="1652509"/>
            <a:ext cx="5547360" cy="4928616"/>
          </a:xfrm>
          <a:prstGeom prst="rect">
            <a:avLst/>
          </a:prstGeom>
        </p:spPr>
      </p:pic>
      <p:sp>
        <p:nvSpPr>
          <p:cNvPr id="9" name="CuadroTexto 8">
            <a:extLst>
              <a:ext uri="{FF2B5EF4-FFF2-40B4-BE49-F238E27FC236}">
                <a16:creationId xmlns:a16="http://schemas.microsoft.com/office/drawing/2014/main" id="{1D2D8A63-947B-4B8E-863D-5C1754A61F0D}"/>
              </a:ext>
            </a:extLst>
          </p:cNvPr>
          <p:cNvSpPr txBox="1"/>
          <p:nvPr/>
        </p:nvSpPr>
        <p:spPr>
          <a:xfrm>
            <a:off x="838200" y="1376937"/>
            <a:ext cx="4968240" cy="923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SzPts val="1900"/>
              <a:buNone/>
              <a:defRPr sz="1800" b="1">
                <a:solidFill>
                  <a:schemeClr val="lt1"/>
                </a:solidFill>
                <a:latin typeface="Calibri"/>
                <a:ea typeface="Calibri"/>
                <a:cs typeface="Calibri"/>
              </a:defRPr>
            </a:lvl1pPr>
          </a:lstStyle>
          <a:p>
            <a:r>
              <a:rPr lang="es-ES" sz="1600" b="0" dirty="0"/>
              <a:t>La descomposición de series temporales es un proceso mediante el cual separamos una serie temporal en sus componentes: tendencia, estacionalidad y residuos.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a8b485b1ff_0_101"/>
          <p:cNvSpPr txBox="1">
            <a:spLocks noGrp="1"/>
          </p:cNvSpPr>
          <p:nvPr>
            <p:ph type="title"/>
          </p:nvPr>
        </p:nvSpPr>
        <p:spPr>
          <a:xfrm>
            <a:off x="623875"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dirty="0" err="1">
                <a:solidFill>
                  <a:srgbClr val="FF0000"/>
                </a:solidFill>
              </a:rPr>
              <a:t>Tipos</a:t>
            </a:r>
            <a:r>
              <a:rPr lang="en-GB" dirty="0">
                <a:solidFill>
                  <a:srgbClr val="FF0000"/>
                </a:solidFill>
              </a:rPr>
              <a:t> de </a:t>
            </a:r>
            <a:r>
              <a:rPr lang="en-GB" dirty="0" err="1">
                <a:solidFill>
                  <a:srgbClr val="FF0000"/>
                </a:solidFill>
              </a:rPr>
              <a:t>descomposición</a:t>
            </a:r>
            <a:endParaRPr dirty="0"/>
          </a:p>
        </p:txBody>
      </p:sp>
      <p:sp>
        <p:nvSpPr>
          <p:cNvPr id="175" name="Google Shape;175;ga8b485b1ff_0_101"/>
          <p:cNvSpPr txBox="1"/>
          <p:nvPr/>
        </p:nvSpPr>
        <p:spPr>
          <a:xfrm>
            <a:off x="689863" y="3302000"/>
            <a:ext cx="1957500" cy="319087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GB" sz="1500" b="1" dirty="0" err="1">
                <a:solidFill>
                  <a:schemeClr val="lt1"/>
                </a:solidFill>
                <a:latin typeface="Calibri"/>
                <a:ea typeface="Calibri"/>
                <a:cs typeface="Calibri"/>
                <a:sym typeface="Calibri"/>
              </a:rPr>
              <a:t>Tendencia</a:t>
            </a:r>
            <a:r>
              <a:rPr lang="en-GB" sz="1500" dirty="0">
                <a:solidFill>
                  <a:schemeClr val="lt1"/>
                </a:solidFill>
                <a:latin typeface="Calibri"/>
                <a:ea typeface="Calibri"/>
                <a:cs typeface="Calibri"/>
                <a:sym typeface="Calibri"/>
              </a:rPr>
              <a:t>: T(t)</a:t>
            </a:r>
          </a:p>
          <a:p>
            <a:pPr marL="0" marR="0" lvl="0" indent="0" algn="l" rtl="0">
              <a:lnSpc>
                <a:spcPct val="100000"/>
              </a:lnSpc>
              <a:spcBef>
                <a:spcPts val="0"/>
              </a:spcBef>
              <a:spcAft>
                <a:spcPts val="0"/>
              </a:spcAft>
              <a:buClr>
                <a:srgbClr val="000000"/>
              </a:buClr>
              <a:buSzPts val="1900"/>
              <a:buFont typeface="Arial"/>
              <a:buNone/>
            </a:pPr>
            <a:endParaRPr lang="en-GB"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GB" sz="1500" b="1" dirty="0" err="1">
                <a:solidFill>
                  <a:schemeClr val="lt1"/>
                </a:solidFill>
                <a:latin typeface="Calibri"/>
                <a:ea typeface="Calibri"/>
                <a:cs typeface="Calibri"/>
                <a:sym typeface="Calibri"/>
              </a:rPr>
              <a:t>Estacionalidad</a:t>
            </a:r>
            <a:r>
              <a:rPr lang="en-GB" sz="1500" dirty="0">
                <a:solidFill>
                  <a:schemeClr val="lt1"/>
                </a:solidFill>
                <a:latin typeface="Calibri"/>
                <a:ea typeface="Calibri"/>
                <a:cs typeface="Calibri"/>
                <a:sym typeface="Calibri"/>
              </a:rPr>
              <a:t>: S(t)</a:t>
            </a:r>
            <a:endParaRPr sz="1500"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lang="en-GB" sz="1500" b="1"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GB" sz="1500" b="1" dirty="0" err="1">
                <a:solidFill>
                  <a:schemeClr val="lt1"/>
                </a:solidFill>
                <a:latin typeface="Calibri"/>
                <a:ea typeface="Calibri"/>
                <a:cs typeface="Calibri"/>
                <a:sym typeface="Calibri"/>
              </a:rPr>
              <a:t>Residuos</a:t>
            </a:r>
            <a:r>
              <a:rPr lang="en-GB" sz="1500" dirty="0">
                <a:solidFill>
                  <a:schemeClr val="lt1"/>
                </a:solidFill>
                <a:latin typeface="Calibri"/>
                <a:ea typeface="Calibri"/>
                <a:cs typeface="Calibri"/>
                <a:sym typeface="Calibri"/>
              </a:rPr>
              <a:t>: e(t)</a:t>
            </a:r>
            <a:endParaRPr sz="1300" dirty="0">
              <a:solidFill>
                <a:schemeClr val="lt1"/>
              </a:solidFill>
              <a:latin typeface="Calibri"/>
              <a:ea typeface="Calibri"/>
              <a:cs typeface="Calibri"/>
              <a:sym typeface="Calibri"/>
            </a:endParaRPr>
          </a:p>
        </p:txBody>
      </p:sp>
      <p:sp>
        <p:nvSpPr>
          <p:cNvPr id="177" name="Google Shape;177;ga8b485b1ff_0_101"/>
          <p:cNvSpPr txBox="1"/>
          <p:nvPr/>
        </p:nvSpPr>
        <p:spPr>
          <a:xfrm>
            <a:off x="3741617" y="1359330"/>
            <a:ext cx="3087600" cy="677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s-ES" sz="1500" b="1" dirty="0">
                <a:solidFill>
                  <a:schemeClr val="lt1"/>
                </a:solidFill>
                <a:latin typeface="Calibri"/>
                <a:ea typeface="Calibri"/>
                <a:cs typeface="Calibri"/>
                <a:sym typeface="Calibri"/>
              </a:rPr>
              <a:t>Descomposición aditiva</a:t>
            </a:r>
            <a:endParaRPr sz="1500" b="1"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r>
              <a:rPr lang="en-GB" sz="1300" dirty="0">
                <a:solidFill>
                  <a:schemeClr val="lt1"/>
                </a:solidFill>
                <a:latin typeface="Calibri"/>
                <a:ea typeface="Calibri"/>
                <a:cs typeface="Calibri"/>
                <a:sym typeface="Calibri"/>
              </a:rPr>
              <a:t>Y(t) = T(t) + S(t)  + e(t)</a:t>
            </a:r>
            <a:endParaRPr sz="1300" dirty="0">
              <a:solidFill>
                <a:schemeClr val="lt1"/>
              </a:solidFill>
              <a:latin typeface="Calibri"/>
              <a:ea typeface="Calibri"/>
              <a:cs typeface="Calibri"/>
              <a:sym typeface="Calibri"/>
            </a:endParaRPr>
          </a:p>
        </p:txBody>
      </p:sp>
      <p:sp>
        <p:nvSpPr>
          <p:cNvPr id="178" name="Google Shape;178;ga8b485b1ff_0_101"/>
          <p:cNvSpPr txBox="1"/>
          <p:nvPr/>
        </p:nvSpPr>
        <p:spPr>
          <a:xfrm>
            <a:off x="6717660" y="1359330"/>
            <a:ext cx="3087600" cy="7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900"/>
              <a:buFont typeface="Arial"/>
              <a:buNone/>
            </a:pPr>
            <a:r>
              <a:rPr lang="es-ES" sz="1500" b="1" dirty="0">
                <a:solidFill>
                  <a:schemeClr val="lt1"/>
                </a:solidFill>
                <a:latin typeface="Calibri"/>
                <a:ea typeface="Calibri"/>
                <a:cs typeface="Calibri"/>
                <a:sym typeface="Calibri"/>
              </a:rPr>
              <a:t>Descomposición multiplicativa</a:t>
            </a:r>
            <a:endParaRPr sz="1500" b="1" dirty="0">
              <a:solidFill>
                <a:schemeClr val="lt1"/>
              </a:solidFill>
              <a:latin typeface="Calibri"/>
              <a:ea typeface="Calibri"/>
              <a:cs typeface="Calibri"/>
              <a:sym typeface="Calibri"/>
            </a:endParaRPr>
          </a:p>
          <a:p>
            <a:pPr marL="0" lvl="0" indent="0" algn="ctr" rtl="0">
              <a:spcBef>
                <a:spcPts val="0"/>
              </a:spcBef>
              <a:spcAft>
                <a:spcPts val="0"/>
              </a:spcAft>
              <a:buClr>
                <a:schemeClr val="dk1"/>
              </a:buClr>
              <a:buSzPts val="1900"/>
              <a:buFont typeface="Arial"/>
              <a:buNone/>
            </a:pPr>
            <a:r>
              <a:rPr lang="en-GB" sz="1300" dirty="0">
                <a:solidFill>
                  <a:schemeClr val="lt1"/>
                </a:solidFill>
                <a:latin typeface="Calibri"/>
                <a:ea typeface="Calibri"/>
                <a:cs typeface="Calibri"/>
                <a:sym typeface="Calibri"/>
              </a:rPr>
              <a:t>Y(t) = T(t) * S(t)  * e(t)</a:t>
            </a:r>
            <a:endParaRPr sz="1500" b="1" dirty="0">
              <a:solidFill>
                <a:schemeClr val="lt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63353B87-6118-4CB4-B94A-0498A7BABB32}"/>
              </a:ext>
            </a:extLst>
          </p:cNvPr>
          <p:cNvPicPr>
            <a:picLocks noChangeAspect="1"/>
          </p:cNvPicPr>
          <p:nvPr/>
        </p:nvPicPr>
        <p:blipFill>
          <a:blip r:embed="rId3"/>
          <a:stretch>
            <a:fillRect/>
          </a:stretch>
        </p:blipFill>
        <p:spPr>
          <a:xfrm>
            <a:off x="3690614" y="2083530"/>
            <a:ext cx="6042666" cy="44354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a8b485b1ff_0_8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Visualización Time Series</a:t>
            </a:r>
            <a:endParaRPr/>
          </a:p>
        </p:txBody>
      </p:sp>
      <p:pic>
        <p:nvPicPr>
          <p:cNvPr id="3" name="Imagen 2">
            <a:extLst>
              <a:ext uri="{FF2B5EF4-FFF2-40B4-BE49-F238E27FC236}">
                <a16:creationId xmlns:a16="http://schemas.microsoft.com/office/drawing/2014/main" id="{7FD86BDD-4CD4-461D-A1B7-9A244D26CEFF}"/>
              </a:ext>
            </a:extLst>
          </p:cNvPr>
          <p:cNvPicPr>
            <a:picLocks noChangeAspect="1"/>
          </p:cNvPicPr>
          <p:nvPr/>
        </p:nvPicPr>
        <p:blipFill>
          <a:blip r:embed="rId3"/>
          <a:stretch>
            <a:fillRect/>
          </a:stretch>
        </p:blipFill>
        <p:spPr>
          <a:xfrm>
            <a:off x="438150" y="1494684"/>
            <a:ext cx="5129530" cy="2528714"/>
          </a:xfrm>
          <a:prstGeom prst="rect">
            <a:avLst/>
          </a:prstGeom>
        </p:spPr>
      </p:pic>
      <p:pic>
        <p:nvPicPr>
          <p:cNvPr id="5" name="Imagen 4">
            <a:extLst>
              <a:ext uri="{FF2B5EF4-FFF2-40B4-BE49-F238E27FC236}">
                <a16:creationId xmlns:a16="http://schemas.microsoft.com/office/drawing/2014/main" id="{BB55BF07-0F11-4A69-AAC9-D5311CB2FAA4}"/>
              </a:ext>
            </a:extLst>
          </p:cNvPr>
          <p:cNvPicPr>
            <a:picLocks noChangeAspect="1"/>
          </p:cNvPicPr>
          <p:nvPr/>
        </p:nvPicPr>
        <p:blipFill>
          <a:blip r:embed="rId4"/>
          <a:stretch>
            <a:fillRect/>
          </a:stretch>
        </p:blipFill>
        <p:spPr>
          <a:xfrm>
            <a:off x="5967730" y="1494684"/>
            <a:ext cx="5250164" cy="2477487"/>
          </a:xfrm>
          <a:prstGeom prst="rect">
            <a:avLst/>
          </a:prstGeom>
        </p:spPr>
      </p:pic>
      <p:pic>
        <p:nvPicPr>
          <p:cNvPr id="7" name="Imagen 6">
            <a:extLst>
              <a:ext uri="{FF2B5EF4-FFF2-40B4-BE49-F238E27FC236}">
                <a16:creationId xmlns:a16="http://schemas.microsoft.com/office/drawing/2014/main" id="{342DD7C5-BA99-4405-A99C-ECC502EA57E7}"/>
              </a:ext>
            </a:extLst>
          </p:cNvPr>
          <p:cNvPicPr>
            <a:picLocks noChangeAspect="1"/>
          </p:cNvPicPr>
          <p:nvPr/>
        </p:nvPicPr>
        <p:blipFill>
          <a:blip r:embed="rId5"/>
          <a:stretch>
            <a:fillRect/>
          </a:stretch>
        </p:blipFill>
        <p:spPr>
          <a:xfrm>
            <a:off x="3002915" y="4073928"/>
            <a:ext cx="5464810" cy="25787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a8b485b1ff_0_23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0000"/>
              </a:buClr>
              <a:buSzPts val="4400"/>
              <a:buFont typeface="Calibri"/>
              <a:buNone/>
            </a:pPr>
            <a:r>
              <a:rPr lang="en-GB">
                <a:solidFill>
                  <a:srgbClr val="FF0000"/>
                </a:solidFill>
              </a:rPr>
              <a:t>Visualización Time Series</a:t>
            </a:r>
            <a:endParaRPr/>
          </a:p>
        </p:txBody>
      </p:sp>
      <p:sp>
        <p:nvSpPr>
          <p:cNvPr id="155" name="Google Shape;155;ga8b485b1ff_0_231"/>
          <p:cNvSpPr txBox="1"/>
          <p:nvPr/>
        </p:nvSpPr>
        <p:spPr>
          <a:xfrm>
            <a:off x="760275" y="2438475"/>
            <a:ext cx="4446600" cy="1006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500" dirty="0">
                <a:solidFill>
                  <a:schemeClr val="lt1"/>
                </a:solidFill>
                <a:latin typeface="Calibri"/>
                <a:ea typeface="Calibri"/>
                <a:cs typeface="Calibri"/>
                <a:sym typeface="Calibri"/>
              </a:rPr>
              <a:t>Si </a:t>
            </a:r>
            <a:r>
              <a:rPr lang="en-GB" sz="1500" dirty="0" err="1">
                <a:solidFill>
                  <a:schemeClr val="lt1"/>
                </a:solidFill>
                <a:latin typeface="Calibri"/>
                <a:ea typeface="Calibri"/>
                <a:cs typeface="Calibri"/>
                <a:sym typeface="Calibri"/>
              </a:rPr>
              <a:t>tenemos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muchas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irregularidades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en</a:t>
            </a:r>
            <a:r>
              <a:rPr lang="en-GB" sz="1500" dirty="0">
                <a:solidFill>
                  <a:schemeClr val="lt1"/>
                </a:solidFill>
                <a:latin typeface="Calibri"/>
                <a:ea typeface="Calibri"/>
                <a:cs typeface="Calibri"/>
                <a:sym typeface="Calibri"/>
              </a:rPr>
              <a:t> la </a:t>
            </a:r>
            <a:r>
              <a:rPr lang="en-GB" sz="1500" dirty="0" err="1">
                <a:solidFill>
                  <a:schemeClr val="lt1"/>
                </a:solidFill>
                <a:latin typeface="Calibri"/>
                <a:ea typeface="Calibri"/>
                <a:cs typeface="Calibri"/>
                <a:sym typeface="Calibri"/>
              </a:rPr>
              <a:t>serie</a:t>
            </a:r>
            <a:r>
              <a:rPr lang="en-GB" sz="1500" dirty="0">
                <a:solidFill>
                  <a:schemeClr val="lt1"/>
                </a:solidFill>
                <a:latin typeface="Calibri"/>
                <a:ea typeface="Calibri"/>
                <a:cs typeface="Calibri"/>
                <a:sym typeface="Calibri"/>
              </a:rPr>
              <a:t> temporal, </a:t>
            </a:r>
            <a:r>
              <a:rPr lang="en-GB" sz="1500" dirty="0" err="1">
                <a:solidFill>
                  <a:schemeClr val="lt1"/>
                </a:solidFill>
                <a:latin typeface="Calibri"/>
                <a:ea typeface="Calibri"/>
                <a:cs typeface="Calibri"/>
                <a:sym typeface="Calibri"/>
              </a:rPr>
              <a:t>podemos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aplicar</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varias</a:t>
            </a:r>
            <a:r>
              <a:rPr lang="en-GB" sz="1500" dirty="0">
                <a:solidFill>
                  <a:schemeClr val="lt1"/>
                </a:solidFill>
                <a:latin typeface="Calibri"/>
                <a:ea typeface="Calibri"/>
                <a:cs typeface="Calibri"/>
                <a:sym typeface="Calibri"/>
              </a:rPr>
              <a:t> </a:t>
            </a:r>
            <a:r>
              <a:rPr lang="en-GB" sz="1500" dirty="0" err="1">
                <a:solidFill>
                  <a:schemeClr val="lt1"/>
                </a:solidFill>
                <a:latin typeface="Calibri"/>
                <a:ea typeface="Calibri"/>
                <a:cs typeface="Calibri"/>
                <a:sym typeface="Calibri"/>
              </a:rPr>
              <a:t>técnicas</a:t>
            </a:r>
            <a:r>
              <a:rPr lang="en-GB" sz="1500" dirty="0">
                <a:solidFill>
                  <a:schemeClr val="lt1"/>
                </a:solidFill>
                <a:latin typeface="Calibri"/>
                <a:ea typeface="Calibri"/>
                <a:cs typeface="Calibri"/>
                <a:sym typeface="Calibri"/>
              </a:rPr>
              <a:t> para la </a:t>
            </a:r>
            <a:r>
              <a:rPr lang="en-GB" sz="1500" dirty="0" err="1">
                <a:solidFill>
                  <a:schemeClr val="lt1"/>
                </a:solidFill>
                <a:latin typeface="Calibri"/>
                <a:ea typeface="Calibri"/>
                <a:cs typeface="Calibri"/>
                <a:sym typeface="Calibri"/>
              </a:rPr>
              <a:t>mejora</a:t>
            </a:r>
            <a:r>
              <a:rPr lang="en-GB" sz="1500" dirty="0">
                <a:solidFill>
                  <a:schemeClr val="lt1"/>
                </a:solidFill>
                <a:latin typeface="Calibri"/>
                <a:ea typeface="Calibri"/>
                <a:cs typeface="Calibri"/>
                <a:sym typeface="Calibri"/>
              </a:rPr>
              <a:t> de la </a:t>
            </a:r>
            <a:r>
              <a:rPr lang="en-GB" sz="1500" dirty="0" err="1">
                <a:solidFill>
                  <a:schemeClr val="lt1"/>
                </a:solidFill>
                <a:latin typeface="Calibri"/>
                <a:ea typeface="Calibri"/>
                <a:cs typeface="Calibri"/>
                <a:sym typeface="Calibri"/>
              </a:rPr>
              <a:t>visualización</a:t>
            </a:r>
            <a:endParaRPr sz="150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b="0" i="0" u="none" strike="noStrike" cap="none" dirty="0">
              <a:solidFill>
                <a:schemeClr val="lt1"/>
              </a:solidFill>
              <a:latin typeface="Calibri"/>
              <a:ea typeface="Calibri"/>
              <a:cs typeface="Calibri"/>
              <a:sym typeface="Calibri"/>
            </a:endParaRPr>
          </a:p>
        </p:txBody>
      </p:sp>
      <p:sp>
        <p:nvSpPr>
          <p:cNvPr id="157" name="Google Shape;157;ga8b485b1ff_0_231"/>
          <p:cNvSpPr txBox="1"/>
          <p:nvPr/>
        </p:nvSpPr>
        <p:spPr>
          <a:xfrm>
            <a:off x="1749825" y="3607553"/>
            <a:ext cx="2467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u="sng" dirty="0">
                <a:solidFill>
                  <a:srgbClr val="CCCCCC"/>
                </a:solidFill>
                <a:latin typeface="Calibri"/>
                <a:ea typeface="Calibri"/>
                <a:cs typeface="Calibri"/>
                <a:sym typeface="Calibri"/>
              </a:rPr>
              <a:t>Rolling</a:t>
            </a:r>
            <a:endParaRPr sz="1500" b="1" i="0" u="sng"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sp>
        <p:nvSpPr>
          <p:cNvPr id="158" name="Google Shape;158;ga8b485b1ff_0_231"/>
          <p:cNvSpPr txBox="1"/>
          <p:nvPr/>
        </p:nvSpPr>
        <p:spPr>
          <a:xfrm>
            <a:off x="7760022" y="687096"/>
            <a:ext cx="2467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u="sng" dirty="0">
                <a:solidFill>
                  <a:srgbClr val="CCCCCC"/>
                </a:solidFill>
                <a:latin typeface="Calibri"/>
                <a:ea typeface="Calibri"/>
                <a:cs typeface="Calibri"/>
                <a:sym typeface="Calibri"/>
              </a:rPr>
              <a:t>Resample</a:t>
            </a:r>
            <a:endParaRPr sz="1500" b="1" i="0" u="sng"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sp>
        <p:nvSpPr>
          <p:cNvPr id="159" name="Google Shape;159;ga8b485b1ff_0_231"/>
          <p:cNvSpPr txBox="1"/>
          <p:nvPr/>
        </p:nvSpPr>
        <p:spPr>
          <a:xfrm>
            <a:off x="7815702" y="3607553"/>
            <a:ext cx="2467500" cy="388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GB" sz="1600" b="1" u="sng" dirty="0" err="1">
                <a:solidFill>
                  <a:srgbClr val="CCCCCC"/>
                </a:solidFill>
                <a:latin typeface="Calibri"/>
                <a:ea typeface="Calibri"/>
                <a:cs typeface="Calibri"/>
                <a:sym typeface="Calibri"/>
              </a:rPr>
              <a:t>Differenciating</a:t>
            </a:r>
            <a:endParaRPr sz="1500" b="1" i="0" u="sng" strike="noStrike" cap="none" dirty="0">
              <a:solidFill>
                <a:srgbClr val="CCCCC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900"/>
              <a:buFont typeface="Arial"/>
              <a:buNone/>
            </a:pPr>
            <a:endParaRPr sz="1500" b="0" i="0" u="none" strike="noStrike" cap="none" dirty="0">
              <a:solidFill>
                <a:srgbClr val="CCCCCC"/>
              </a:solidFill>
              <a:latin typeface="Calibri"/>
              <a:ea typeface="Calibri"/>
              <a:cs typeface="Calibri"/>
              <a:sym typeface="Calibri"/>
            </a:endParaRPr>
          </a:p>
        </p:txBody>
      </p:sp>
      <p:pic>
        <p:nvPicPr>
          <p:cNvPr id="3" name="Imagen 2">
            <a:extLst>
              <a:ext uri="{FF2B5EF4-FFF2-40B4-BE49-F238E27FC236}">
                <a16:creationId xmlns:a16="http://schemas.microsoft.com/office/drawing/2014/main" id="{DD1D80E5-4D03-4A44-9E21-4EB89F1B6B77}"/>
              </a:ext>
            </a:extLst>
          </p:cNvPr>
          <p:cNvPicPr>
            <a:picLocks noChangeAspect="1"/>
          </p:cNvPicPr>
          <p:nvPr/>
        </p:nvPicPr>
        <p:blipFill>
          <a:blip r:embed="rId3"/>
          <a:stretch>
            <a:fillRect/>
          </a:stretch>
        </p:blipFill>
        <p:spPr>
          <a:xfrm>
            <a:off x="6510262" y="1266537"/>
            <a:ext cx="4967021" cy="2343875"/>
          </a:xfrm>
          <a:prstGeom prst="rect">
            <a:avLst/>
          </a:prstGeom>
        </p:spPr>
      </p:pic>
      <p:pic>
        <p:nvPicPr>
          <p:cNvPr id="5" name="Imagen 4">
            <a:extLst>
              <a:ext uri="{FF2B5EF4-FFF2-40B4-BE49-F238E27FC236}">
                <a16:creationId xmlns:a16="http://schemas.microsoft.com/office/drawing/2014/main" id="{AF8ACD96-A7D2-4164-B240-3FA27D8DFCAD}"/>
              </a:ext>
            </a:extLst>
          </p:cNvPr>
          <p:cNvPicPr>
            <a:picLocks noChangeAspect="1"/>
          </p:cNvPicPr>
          <p:nvPr/>
        </p:nvPicPr>
        <p:blipFill>
          <a:blip r:embed="rId4"/>
          <a:stretch>
            <a:fillRect/>
          </a:stretch>
        </p:blipFill>
        <p:spPr>
          <a:xfrm>
            <a:off x="714717" y="4144013"/>
            <a:ext cx="5011903" cy="2348862"/>
          </a:xfrm>
          <a:prstGeom prst="rect">
            <a:avLst/>
          </a:prstGeom>
        </p:spPr>
      </p:pic>
      <p:pic>
        <p:nvPicPr>
          <p:cNvPr id="7" name="Imagen 6">
            <a:extLst>
              <a:ext uri="{FF2B5EF4-FFF2-40B4-BE49-F238E27FC236}">
                <a16:creationId xmlns:a16="http://schemas.microsoft.com/office/drawing/2014/main" id="{528F98A3-7A9F-4A26-87BA-295669CEE868}"/>
              </a:ext>
            </a:extLst>
          </p:cNvPr>
          <p:cNvPicPr>
            <a:picLocks noChangeAspect="1"/>
          </p:cNvPicPr>
          <p:nvPr/>
        </p:nvPicPr>
        <p:blipFill>
          <a:blip r:embed="rId5"/>
          <a:stretch>
            <a:fillRect/>
          </a:stretch>
        </p:blipFill>
        <p:spPr>
          <a:xfrm>
            <a:off x="6510262" y="4144013"/>
            <a:ext cx="4967021" cy="2343875"/>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7403</TotalTime>
  <Words>2707</Words>
  <Application>Microsoft Office PowerPoint</Application>
  <PresentationFormat>Panorámica</PresentationFormat>
  <Paragraphs>298</Paragraphs>
  <Slides>33</Slides>
  <Notes>33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Arial</vt:lpstr>
      <vt:lpstr>Calibri</vt:lpstr>
      <vt:lpstr>NewBaskerville-Italic</vt:lpstr>
      <vt:lpstr>NewBaskerville-Roman</vt:lpstr>
      <vt:lpstr>Nunito</vt:lpstr>
      <vt:lpstr>Office Theme</vt:lpstr>
      <vt:lpstr>Machine Learning – Time Series</vt:lpstr>
      <vt:lpstr>Series de Tiempo </vt:lpstr>
      <vt:lpstr>¿Qué es una Serie de Tiempo?</vt:lpstr>
      <vt:lpstr>Algunos ejemplos</vt:lpstr>
      <vt:lpstr>Clasificación Series Temporales</vt:lpstr>
      <vt:lpstr>Componentes de una Serie de Tiempo</vt:lpstr>
      <vt:lpstr>Tipos de descomposición</vt:lpstr>
      <vt:lpstr>Visualización Time Series</vt:lpstr>
      <vt:lpstr>Visualización Time Series</vt:lpstr>
      <vt:lpstr>Smoothing</vt:lpstr>
      <vt:lpstr>Smoothing(Alisado o suavizamiento)</vt:lpstr>
      <vt:lpstr>Modelos de Smothing</vt:lpstr>
      <vt:lpstr>Simple Exponential Smoothing (SES)</vt:lpstr>
      <vt:lpstr>Double Exponential Smoothing (DES)</vt:lpstr>
      <vt:lpstr>Triple Exponential Smoothing (TES)</vt:lpstr>
      <vt:lpstr>Estacionaridad &amp; Correlación</vt:lpstr>
      <vt:lpstr>Estacionaridad</vt:lpstr>
      <vt:lpstr>Estacionaridad</vt:lpstr>
      <vt:lpstr>Autocorrelación</vt:lpstr>
      <vt:lpstr>Tipos de Autocorrelación</vt:lpstr>
      <vt:lpstr>Test de hipótesis</vt:lpstr>
      <vt:lpstr>¿Cómo compruebo si una serie estacionaria?</vt:lpstr>
      <vt:lpstr>¿Cómo compruebo que el TS es seasonal?</vt:lpstr>
      <vt:lpstr>Destacionalizar</vt:lpstr>
      <vt:lpstr>Gestión de datos faltantes</vt:lpstr>
      <vt:lpstr>Series de Tiempo Técnicas de Regresión</vt:lpstr>
      <vt:lpstr>Auto Regresión (AR)</vt:lpstr>
      <vt:lpstr>Medias Móviles (MA)</vt:lpstr>
      <vt:lpstr>ARIMA</vt:lpstr>
      <vt:lpstr>Valor differencing (d)</vt:lpstr>
      <vt:lpstr>SARIMA</vt:lpstr>
      <vt:lpstr>Otros modelos</vt:lpstr>
      <vt:lpstr>Facebook Prophet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Time Series</dc:title>
  <dc:creator>Gabriel VT</dc:creator>
  <cp:lastModifiedBy>Ronald Espinoza</cp:lastModifiedBy>
  <cp:revision>62</cp:revision>
  <dcterms:created xsi:type="dcterms:W3CDTF">2020-05-12T19:48:30Z</dcterms:created>
  <dcterms:modified xsi:type="dcterms:W3CDTF">2025-02-03T20:29:24Z</dcterms:modified>
</cp:coreProperties>
</file>